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
  </p:notesMasterIdLst>
  <p:sldIdLst>
    <p:sldId id="256" r:id="rId3"/>
    <p:sldId id="287" r:id="rId4"/>
    <p:sldId id="275" r:id="rId5"/>
    <p:sldId id="325" r:id="rId6"/>
    <p:sldId id="257" r:id="rId7"/>
    <p:sldId id="258" r:id="rId8"/>
    <p:sldId id="259" r:id="rId10"/>
    <p:sldId id="274" r:id="rId11"/>
    <p:sldId id="348" r:id="rId12"/>
    <p:sldId id="261" r:id="rId13"/>
    <p:sldId id="292" r:id="rId14"/>
    <p:sldId id="310" r:id="rId15"/>
    <p:sldId id="266" r:id="rId16"/>
    <p:sldId id="276" r:id="rId17"/>
    <p:sldId id="277" r:id="rId18"/>
    <p:sldId id="288" r:id="rId19"/>
    <p:sldId id="289" r:id="rId20"/>
    <p:sldId id="290" r:id="rId21"/>
    <p:sldId id="291" r:id="rId22"/>
    <p:sldId id="278" r:id="rId23"/>
    <p:sldId id="279" r:id="rId24"/>
    <p:sldId id="280" r:id="rId25"/>
    <p:sldId id="281" r:id="rId26"/>
    <p:sldId id="326" r:id="rId27"/>
    <p:sldId id="283" r:id="rId28"/>
    <p:sldId id="311" r:id="rId29"/>
    <p:sldId id="312" r:id="rId30"/>
  </p:sldIdLst>
  <p:sldSz cx="15125700" cy="10699750"/>
  <p:notesSz cx="15125700" cy="1069975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1536" y="-84"/>
      </p:cViewPr>
      <p:guideLst>
        <p:guide orient="horz" pos="2862"/>
        <p:guide pos="2217"/>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6554470" cy="536846"/>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8567730" y="0"/>
            <a:ext cx="6554470" cy="536846"/>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352925" y="1337469"/>
            <a:ext cx="6419850" cy="3611166"/>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1512570" y="5149255"/>
            <a:ext cx="12100560" cy="4213027"/>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10162905"/>
            <a:ext cx="6554470" cy="536845"/>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8567730" y="10162905"/>
            <a:ext cx="6554470" cy="536845"/>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134427" y="3312985"/>
            <a:ext cx="12856845" cy="2244280"/>
          </a:xfrm>
          <a:prstGeom prst="rect">
            <a:avLst/>
          </a:prstGeom>
        </p:spPr>
        <p:txBody>
          <a:bodyPr wrap="square" lIns="0" tIns="0" rIns="0" bIns="0">
            <a:spAutoFit/>
          </a:bodyPr>
          <a:lstStyle>
            <a:lvl1pPr>
              <a:defRPr/>
            </a:lvl1pPr>
          </a:lstStyle>
          <a:p/>
        </p:txBody>
      </p:sp>
      <p:sp>
        <p:nvSpPr>
          <p:cNvPr id="3" name="Holder 3"/>
          <p:cNvSpPr>
            <a:spLocks noGrp="1"/>
          </p:cNvSpPr>
          <p:nvPr>
            <p:ph type="subTitle" idx="4"/>
          </p:nvPr>
        </p:nvSpPr>
        <p:spPr>
          <a:xfrm>
            <a:off x="2268855" y="5984748"/>
            <a:ext cx="10587989" cy="2671762"/>
          </a:xfrm>
          <a:prstGeom prst="rect">
            <a:avLst/>
          </a:prstGeom>
        </p:spPr>
        <p:txBody>
          <a:bodyPr wrap="square" lIns="0" tIns="0" rIns="0" bIns="0">
            <a:spAutoFit/>
          </a:bodyPr>
          <a:lstStyle>
            <a:lvl1pPr>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50" b="0" i="0">
                <a:solidFill>
                  <a:srgbClr val="231F20"/>
                </a:solidFill>
                <a:latin typeface="微软雅黑" panose="020B0503020204020204" charset="-122"/>
                <a:cs typeface="微软雅黑" panose="020B0503020204020204" charset="-122"/>
              </a:defRPr>
            </a:lvl1pPr>
          </a:lstStyle>
          <a:p/>
        </p:txBody>
      </p:sp>
      <p:sp>
        <p:nvSpPr>
          <p:cNvPr id="3" name="Holder 3"/>
          <p:cNvSpPr>
            <a:spLocks noGrp="1"/>
          </p:cNvSpPr>
          <p:nvPr>
            <p:ph type="body" idx="1"/>
          </p:nvPr>
        </p:nvSpPr>
        <p:spPr/>
        <p:txBody>
          <a:bodyPr lIns="0" tIns="0" rIns="0" bIns="0"/>
          <a:lstStyle>
            <a:lvl1pPr>
              <a:defRPr b="0" i="0">
                <a:solidFill>
                  <a:schemeClr val="tx1"/>
                </a:solidFill>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50" b="0" i="0">
                <a:solidFill>
                  <a:srgbClr val="231F20"/>
                </a:solidFill>
                <a:latin typeface="微软雅黑" panose="020B0503020204020204" charset="-122"/>
                <a:cs typeface="微软雅黑" panose="020B0503020204020204" charset="-122"/>
              </a:defRPr>
            </a:lvl1pPr>
          </a:lstStyle>
          <a:p/>
        </p:txBody>
      </p:sp>
      <p:sp>
        <p:nvSpPr>
          <p:cNvPr id="3" name="Holder 3"/>
          <p:cNvSpPr>
            <a:spLocks noGrp="1"/>
          </p:cNvSpPr>
          <p:nvPr>
            <p:ph sz="half" idx="2"/>
          </p:nvPr>
        </p:nvSpPr>
        <p:spPr>
          <a:xfrm>
            <a:off x="756285" y="2458021"/>
            <a:ext cx="6579679" cy="7053453"/>
          </a:xfrm>
          <a:prstGeom prst="rect">
            <a:avLst/>
          </a:prstGeom>
        </p:spPr>
        <p:txBody>
          <a:bodyPr wrap="square" lIns="0" tIns="0" rIns="0" bIns="0">
            <a:spAutoFit/>
          </a:bodyPr>
          <a:lstStyle>
            <a:lvl1pPr>
              <a:defRPr/>
            </a:lvl1pPr>
          </a:lstStyle>
          <a:p/>
        </p:txBody>
      </p:sp>
      <p:sp>
        <p:nvSpPr>
          <p:cNvPr id="4" name="Holder 4"/>
          <p:cNvSpPr>
            <a:spLocks noGrp="1"/>
          </p:cNvSpPr>
          <p:nvPr>
            <p:ph sz="half" idx="3"/>
          </p:nvPr>
        </p:nvSpPr>
        <p:spPr>
          <a:xfrm>
            <a:off x="7789735" y="2458021"/>
            <a:ext cx="6579679" cy="7053453"/>
          </a:xfrm>
          <a:prstGeom prst="rect">
            <a:avLst/>
          </a:prstGeom>
        </p:spPr>
        <p:txBody>
          <a:bodyPr wrap="square" lIns="0" tIns="0" rIns="0" bIns="0">
            <a:spAutoFit/>
          </a:bodyPr>
          <a:lstStyle>
            <a:lvl1pPr>
              <a:defRPr/>
            </a:lvl1pPr>
          </a:lstStyle>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50" b="0" i="0">
                <a:solidFill>
                  <a:srgbClr val="231F20"/>
                </a:solidFill>
                <a:latin typeface="微软雅黑" panose="020B0503020204020204" charset="-122"/>
                <a:cs typeface="微软雅黑" panose="020B0503020204020204" charset="-122"/>
              </a:defRPr>
            </a:lvl1pPr>
          </a:lstStyle>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831" y="523679"/>
            <a:ext cx="15115540" cy="0"/>
          </a:xfrm>
          <a:custGeom>
            <a:avLst/>
            <a:gdLst/>
            <a:ahLst/>
            <a:cxnLst/>
            <a:rect l="l" t="t" r="r" b="b"/>
            <a:pathLst>
              <a:path w="15115540">
                <a:moveTo>
                  <a:pt x="0" y="0"/>
                </a:moveTo>
                <a:lnTo>
                  <a:pt x="15115154" y="0"/>
                </a:lnTo>
              </a:path>
            </a:pathLst>
          </a:custGeom>
          <a:ln w="12700">
            <a:solidFill>
              <a:srgbClr val="231F20"/>
            </a:solidFill>
          </a:ln>
        </p:spPr>
        <p:txBody>
          <a:bodyPr wrap="square" lIns="0" tIns="0" rIns="0" bIns="0" rtlCol="0"/>
          <a:lstStyle/>
          <a:p/>
        </p:txBody>
      </p:sp>
      <p:sp>
        <p:nvSpPr>
          <p:cNvPr id="2" name="Holder 2"/>
          <p:cNvSpPr>
            <a:spLocks noGrp="1"/>
          </p:cNvSpPr>
          <p:nvPr>
            <p:ph type="title"/>
          </p:nvPr>
        </p:nvSpPr>
        <p:spPr>
          <a:xfrm>
            <a:off x="4641170" y="5010091"/>
            <a:ext cx="5843359" cy="436879"/>
          </a:xfrm>
          <a:prstGeom prst="rect">
            <a:avLst/>
          </a:prstGeom>
        </p:spPr>
        <p:txBody>
          <a:bodyPr wrap="square" lIns="0" tIns="0" rIns="0" bIns="0">
            <a:spAutoFit/>
          </a:bodyPr>
          <a:lstStyle>
            <a:lvl1pPr>
              <a:defRPr sz="3250" b="0" i="0">
                <a:solidFill>
                  <a:srgbClr val="231F20"/>
                </a:solidFill>
                <a:latin typeface="微软雅黑" panose="020B0503020204020204" charset="-122"/>
                <a:cs typeface="微软雅黑" panose="020B0503020204020204" charset="-122"/>
              </a:defRPr>
            </a:lvl1pPr>
          </a:lstStyle>
          <a:p/>
        </p:txBody>
      </p:sp>
      <p:sp>
        <p:nvSpPr>
          <p:cNvPr id="3" name="Holder 3"/>
          <p:cNvSpPr>
            <a:spLocks noGrp="1"/>
          </p:cNvSpPr>
          <p:nvPr>
            <p:ph type="body" idx="1"/>
          </p:nvPr>
        </p:nvSpPr>
        <p:spPr>
          <a:xfrm>
            <a:off x="707020" y="2149451"/>
            <a:ext cx="13711658" cy="2976245"/>
          </a:xfrm>
          <a:prstGeom prst="rect">
            <a:avLst/>
          </a:prstGeom>
        </p:spPr>
        <p:txBody>
          <a:bodyPr wrap="square" lIns="0" tIns="0" rIns="0" bIns="0">
            <a:spAutoFit/>
          </a:bodyPr>
          <a:lstStyle>
            <a:lvl1pPr>
              <a:defRPr b="0" i="0">
                <a:solidFill>
                  <a:schemeClr val="tx1"/>
                </a:solidFill>
              </a:defRPr>
            </a:lvl1pPr>
          </a:lstStyle>
          <a:p/>
        </p:txBody>
      </p:sp>
      <p:sp>
        <p:nvSpPr>
          <p:cNvPr id="4" name="Holder 4"/>
          <p:cNvSpPr>
            <a:spLocks noGrp="1"/>
          </p:cNvSpPr>
          <p:nvPr>
            <p:ph type="ftr" sz="quarter" idx="5"/>
          </p:nvPr>
        </p:nvSpPr>
        <p:spPr>
          <a:xfrm>
            <a:off x="5142738" y="9938956"/>
            <a:ext cx="4840223" cy="534352"/>
          </a:xfrm>
          <a:prstGeom prst="rect">
            <a:avLst/>
          </a:prstGeom>
        </p:spPr>
        <p:txBody>
          <a:bodyPr wrap="square" lIns="0" tIns="0" rIns="0" bIns="0">
            <a:spAutoFit/>
          </a:bodyPr>
          <a:lstStyle>
            <a:lvl1pPr algn="ctr">
              <a:defRPr>
                <a:solidFill>
                  <a:schemeClr val="tx1">
                    <a:tint val="75000"/>
                  </a:schemeClr>
                </a:solidFill>
              </a:defRPr>
            </a:lvl1pPr>
          </a:lstStyle>
          <a:p/>
        </p:txBody>
      </p:sp>
      <p:sp>
        <p:nvSpPr>
          <p:cNvPr id="5" name="Holder 5"/>
          <p:cNvSpPr>
            <a:spLocks noGrp="1"/>
          </p:cNvSpPr>
          <p:nvPr>
            <p:ph type="dt" sz="half" idx="6"/>
          </p:nvPr>
        </p:nvSpPr>
        <p:spPr>
          <a:xfrm>
            <a:off x="756285" y="9938956"/>
            <a:ext cx="3478911" cy="53435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a:xfrm>
            <a:off x="10890504" y="9938956"/>
            <a:ext cx="3478911" cy="53435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image" Target="../media/image13.jpeg"/><Relationship Id="rId4" Type="http://schemas.openxmlformats.org/officeDocument/2006/relationships/image" Target="../media/image12.jpeg"/><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1.png"/><Relationship Id="rId1" Type="http://schemas.openxmlformats.org/officeDocument/2006/relationships/tags" Target="../tags/tag1.xml"/></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jpe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image" Target="../media/image28.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19.xml.rels><?xml version="1.0" encoding="UTF-8" standalone="yes"?>
<Relationships xmlns="http://schemas.openxmlformats.org/package/2006/relationships"><Relationship Id="rId9" Type="http://schemas.openxmlformats.org/officeDocument/2006/relationships/image" Target="../media/image45.png"/><Relationship Id="rId8" Type="http://schemas.openxmlformats.org/officeDocument/2006/relationships/image" Target="../media/image44.png"/><Relationship Id="rId7" Type="http://schemas.openxmlformats.org/officeDocument/2006/relationships/image" Target="../media/image43.jpeg"/><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2" Type="http://schemas.openxmlformats.org/officeDocument/2006/relationships/slideLayout" Target="../slideLayouts/slideLayout4.xml"/><Relationship Id="rId11" Type="http://schemas.openxmlformats.org/officeDocument/2006/relationships/image" Target="../media/image47.png"/><Relationship Id="rId10" Type="http://schemas.openxmlformats.org/officeDocument/2006/relationships/image" Target="../media/image46.png"/><Relationship Id="rId1" Type="http://schemas.openxmlformats.org/officeDocument/2006/relationships/image" Target="../media/image3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8.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0.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53.png"/><Relationship Id="rId1"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4.jpe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7.png"/><Relationship Id="rId1"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5101844" y="4079625"/>
            <a:ext cx="6224270" cy="487680"/>
          </a:xfrm>
          <a:prstGeom prst="rect">
            <a:avLst/>
          </a:prstGeom>
        </p:spPr>
        <p:txBody>
          <a:bodyPr vert="horz" wrap="square" lIns="0" tIns="0" rIns="0" bIns="0" rtlCol="0">
            <a:spAutoFit/>
          </a:bodyPr>
          <a:lstStyle/>
          <a:p>
            <a:pPr marL="12700">
              <a:lnSpc>
                <a:spcPts val="3805"/>
              </a:lnSpc>
            </a:pPr>
            <a:r>
              <a:rPr lang="zh-CN" b="1" spc="390" dirty="0">
                <a:solidFill>
                  <a:srgbClr val="231816"/>
                </a:solidFill>
                <a:latin typeface="宋体" panose="02010600030101010101" pitchFamily="2" charset="-122"/>
                <a:cs typeface="宋体" panose="02010600030101010101" pitchFamily="2" charset="-122"/>
              </a:rPr>
              <a:t>刘国钧故居保护修缮方案</a:t>
            </a:r>
            <a:r>
              <a:rPr b="1" spc="-65" dirty="0">
                <a:solidFill>
                  <a:srgbClr val="231816"/>
                </a:solidFill>
                <a:latin typeface="宋体" panose="02010600030101010101" pitchFamily="2" charset="-122"/>
                <a:cs typeface="宋体" panose="02010600030101010101" pitchFamily="2" charset="-122"/>
              </a:rPr>
              <a:t> </a:t>
            </a:r>
            <a:endParaRPr b="1" spc="-620" dirty="0">
              <a:solidFill>
                <a:srgbClr val="010101"/>
              </a:solidFill>
              <a:latin typeface="宋体" panose="02010600030101010101" pitchFamily="2" charset="-122"/>
              <a:cs typeface="宋体" panose="02010600030101010101" pitchFamily="2" charset="-122"/>
            </a:endParaRPr>
          </a:p>
        </p:txBody>
      </p:sp>
      <p:sp>
        <p:nvSpPr>
          <p:cNvPr id="9" name="object 9"/>
          <p:cNvSpPr txBox="1"/>
          <p:nvPr/>
        </p:nvSpPr>
        <p:spPr>
          <a:xfrm>
            <a:off x="6203823" y="9858736"/>
            <a:ext cx="2723515" cy="447040"/>
          </a:xfrm>
          <a:prstGeom prst="rect">
            <a:avLst/>
          </a:prstGeom>
        </p:spPr>
        <p:txBody>
          <a:bodyPr vert="horz" wrap="square" lIns="0" tIns="0" rIns="0" bIns="0" rtlCol="0">
            <a:spAutoFit/>
          </a:bodyPr>
          <a:lstStyle/>
          <a:p>
            <a:pPr marL="12700" marR="5080" algn="ctr">
              <a:lnSpc>
                <a:spcPct val="108000"/>
              </a:lnSpc>
            </a:pPr>
            <a:r>
              <a:rPr sz="1350" spc="155" dirty="0">
                <a:solidFill>
                  <a:srgbClr val="231816"/>
                </a:solidFill>
                <a:latin typeface="宋体" panose="02010600030101010101" pitchFamily="2" charset="-122"/>
                <a:cs typeface="宋体" panose="02010600030101010101" pitchFamily="2" charset="-122"/>
              </a:rPr>
              <a:t> </a:t>
            </a:r>
            <a:endParaRPr sz="1350" spc="155" dirty="0">
              <a:solidFill>
                <a:srgbClr val="231816"/>
              </a:solidFill>
              <a:latin typeface="宋体" panose="02010600030101010101" pitchFamily="2" charset="-122"/>
              <a:cs typeface="宋体" panose="02010600030101010101" pitchFamily="2" charset="-122"/>
            </a:endParaRPr>
          </a:p>
          <a:p>
            <a:pPr marL="12700" marR="5080" algn="ctr">
              <a:lnSpc>
                <a:spcPct val="108000"/>
              </a:lnSpc>
            </a:pPr>
            <a:r>
              <a:rPr sz="1350" spc="65" dirty="0">
                <a:solidFill>
                  <a:srgbClr val="010101"/>
                </a:solidFill>
                <a:latin typeface="宋体" panose="02010600030101010101" pitchFamily="2" charset="-122"/>
                <a:cs typeface="宋体" panose="02010600030101010101" pitchFamily="2" charset="-122"/>
              </a:rPr>
              <a:t>二零</a:t>
            </a:r>
            <a:r>
              <a:rPr lang="zh-CN" sz="1350" spc="65" dirty="0">
                <a:solidFill>
                  <a:srgbClr val="010101"/>
                </a:solidFill>
                <a:latin typeface="宋体" panose="02010600030101010101" pitchFamily="2" charset="-122"/>
                <a:cs typeface="宋体" panose="02010600030101010101" pitchFamily="2" charset="-122"/>
              </a:rPr>
              <a:t>二三</a:t>
            </a:r>
            <a:r>
              <a:rPr sz="1350" spc="65" dirty="0">
                <a:solidFill>
                  <a:srgbClr val="010101"/>
                </a:solidFill>
                <a:latin typeface="宋体" panose="02010600030101010101" pitchFamily="2" charset="-122"/>
                <a:cs typeface="宋体" panose="02010600030101010101" pitchFamily="2" charset="-122"/>
              </a:rPr>
              <a:t>年</a:t>
            </a:r>
            <a:r>
              <a:rPr lang="zh-CN" sz="1350" spc="65" dirty="0">
                <a:solidFill>
                  <a:srgbClr val="010101"/>
                </a:solidFill>
                <a:latin typeface="宋体" panose="02010600030101010101" pitchFamily="2" charset="-122"/>
                <a:cs typeface="宋体" panose="02010600030101010101" pitchFamily="2" charset="-122"/>
              </a:rPr>
              <a:t>二</a:t>
            </a:r>
            <a:r>
              <a:rPr sz="1350" spc="65" dirty="0">
                <a:solidFill>
                  <a:srgbClr val="010101"/>
                </a:solidFill>
                <a:latin typeface="宋体" panose="02010600030101010101" pitchFamily="2" charset="-122"/>
                <a:cs typeface="宋体" panose="02010600030101010101" pitchFamily="2" charset="-122"/>
              </a:rPr>
              <a:t>月</a:t>
            </a:r>
            <a:endParaRPr sz="1350">
              <a:latin typeface="宋体" panose="02010600030101010101" pitchFamily="2" charset="-122"/>
              <a:cs typeface="宋体" panose="02010600030101010101" pitchFamily="2" charset="-122"/>
            </a:endParaRPr>
          </a:p>
        </p:txBody>
      </p:sp>
      <p:grpSp>
        <p:nvGrpSpPr>
          <p:cNvPr id="13" name="组合 12"/>
          <p:cNvGrpSpPr/>
          <p:nvPr/>
        </p:nvGrpSpPr>
        <p:grpSpPr>
          <a:xfrm>
            <a:off x="3902710" y="2517775"/>
            <a:ext cx="7320280" cy="920750"/>
            <a:chOff x="6134" y="3985"/>
            <a:chExt cx="11528" cy="1450"/>
          </a:xfrm>
        </p:grpSpPr>
        <p:sp>
          <p:nvSpPr>
            <p:cNvPr id="10" name="矩形 9"/>
            <p:cNvSpPr/>
            <p:nvPr/>
          </p:nvSpPr>
          <p:spPr>
            <a:xfrm>
              <a:off x="6134" y="3985"/>
              <a:ext cx="11528" cy="145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object 4"/>
            <p:cNvSpPr txBox="1"/>
            <p:nvPr/>
          </p:nvSpPr>
          <p:spPr>
            <a:xfrm>
              <a:off x="6782" y="4224"/>
              <a:ext cx="10488" cy="872"/>
            </a:xfrm>
            <a:prstGeom prst="rect">
              <a:avLst/>
            </a:prstGeom>
          </p:spPr>
          <p:txBody>
            <a:bodyPr vert="horz" wrap="square" lIns="0" tIns="0" rIns="0" bIns="0" rtlCol="0">
              <a:spAutoFit/>
            </a:bodyPr>
            <a:p>
              <a:pPr marL="12700">
                <a:lnSpc>
                  <a:spcPct val="100000"/>
                </a:lnSpc>
              </a:pPr>
              <a:r>
                <a:rPr lang="zh-CN" sz="3600" spc="350" dirty="0">
                  <a:solidFill>
                    <a:schemeClr val="bg1"/>
                  </a:solidFill>
                  <a:latin typeface="华文楷体" panose="02010600040101010101" charset="-122"/>
                  <a:ea typeface="华文楷体" panose="02010600040101010101" charset="-122"/>
                  <a:cs typeface="微软雅黑" panose="020B0503020204020204" charset="-122"/>
                </a:rPr>
                <a:t>常州青果巷市级文物保护单位</a:t>
              </a:r>
              <a:endParaRPr lang="zh-CN" sz="3600" spc="350" dirty="0">
                <a:solidFill>
                  <a:schemeClr val="bg1"/>
                </a:solidFill>
                <a:latin typeface="华文楷体" panose="02010600040101010101" charset="-122"/>
                <a:ea typeface="华文楷体" panose="02010600040101010101" charset="-122"/>
                <a:cs typeface="微软雅黑" panose="020B0503020204020204" charset="-122"/>
              </a:endParaRPr>
            </a:p>
          </p:txBody>
        </p:sp>
        <p:sp>
          <p:nvSpPr>
            <p:cNvPr id="12" name="矩形 11"/>
            <p:cNvSpPr/>
            <p:nvPr/>
          </p:nvSpPr>
          <p:spPr>
            <a:xfrm>
              <a:off x="6319" y="5170"/>
              <a:ext cx="11166" cy="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14" name="图片 13"/>
          <p:cNvPicPr>
            <a:picLocks noChangeAspect="1"/>
          </p:cNvPicPr>
          <p:nvPr/>
        </p:nvPicPr>
        <p:blipFill>
          <a:blip r:embed="rId1"/>
          <a:stretch>
            <a:fillRect/>
          </a:stretch>
        </p:blipFill>
        <p:spPr>
          <a:xfrm>
            <a:off x="0" y="5061585"/>
            <a:ext cx="15125700" cy="478726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87299" y="1228050"/>
            <a:ext cx="9030335" cy="7551420"/>
          </a:xfrm>
          <a:prstGeom prst="rect">
            <a:avLst/>
          </a:prstGeom>
        </p:spPr>
        <p:txBody>
          <a:bodyPr vert="horz" wrap="square" lIns="0" tIns="0" rIns="0" bIns="0" rtlCol="0">
            <a:spAutoFit/>
          </a:bodyPr>
          <a:lstStyle/>
          <a:p>
            <a:pPr marL="12700">
              <a:lnSpc>
                <a:spcPct val="100000"/>
              </a:lnSpc>
            </a:pPr>
            <a:r>
              <a:rPr sz="1600" dirty="0">
                <a:solidFill>
                  <a:srgbClr val="231F20"/>
                </a:solidFill>
                <a:latin typeface="宋体" panose="02010600030101010101" pitchFamily="2" charset="-122"/>
                <a:cs typeface="宋体" panose="02010600030101010101" pitchFamily="2" charset="-122"/>
              </a:rPr>
              <a:t>三、</a:t>
            </a:r>
            <a:r>
              <a:rPr lang="zh-CN" sz="1600" dirty="0">
                <a:solidFill>
                  <a:srgbClr val="231F20"/>
                </a:solidFill>
                <a:latin typeface="宋体" panose="02010600030101010101" pitchFamily="2" charset="-122"/>
                <a:cs typeface="宋体" panose="02010600030101010101" pitchFamily="2" charset="-122"/>
                <a:sym typeface="+mn-ea"/>
              </a:rPr>
              <a:t>刘国钧</a:t>
            </a:r>
            <a:r>
              <a:rPr sz="1600" dirty="0">
                <a:solidFill>
                  <a:srgbClr val="231F20"/>
                </a:solidFill>
                <a:latin typeface="宋体" panose="02010600030101010101" pitchFamily="2" charset="-122"/>
                <a:cs typeface="宋体" panose="02010600030101010101" pitchFamily="2" charset="-122"/>
              </a:rPr>
              <a:t>故居修缮设计方案</a:t>
            </a:r>
            <a:endParaRPr sz="1600">
              <a:latin typeface="宋体" panose="02010600030101010101" pitchFamily="2" charset="-122"/>
              <a:cs typeface="宋体" panose="02010600030101010101" pitchFamily="2" charset="-122"/>
            </a:endParaRPr>
          </a:p>
          <a:p>
            <a:pPr marL="306705" marR="8890" indent="-294640">
              <a:lnSpc>
                <a:spcPct val="143000"/>
              </a:lnSpc>
              <a:spcBef>
                <a:spcPts val="1225"/>
              </a:spcBef>
            </a:pPr>
            <a:r>
              <a:rPr sz="1400" spc="-210" dirty="0">
                <a:solidFill>
                  <a:srgbClr val="231F20"/>
                </a:solidFill>
                <a:latin typeface="宋体" panose="02010600030101010101" pitchFamily="2" charset="-122"/>
                <a:cs typeface="宋体" panose="02010600030101010101" pitchFamily="2" charset="-122"/>
              </a:rPr>
              <a:t>1.</a:t>
            </a:r>
            <a:r>
              <a:rPr sz="1400" spc="-350" dirty="0">
                <a:solidFill>
                  <a:srgbClr val="231F20"/>
                </a:solidFill>
                <a:latin typeface="宋体" panose="02010600030101010101" pitchFamily="2" charset="-122"/>
                <a:cs typeface="宋体" panose="02010600030101010101" pitchFamily="2" charset="-122"/>
              </a:rPr>
              <a:t> </a:t>
            </a:r>
            <a:r>
              <a:rPr sz="1400" dirty="0">
                <a:solidFill>
                  <a:srgbClr val="231F20"/>
                </a:solidFill>
                <a:latin typeface="宋体" panose="02010600030101010101" pitchFamily="2" charset="-122"/>
                <a:cs typeface="宋体" panose="02010600030101010101" pitchFamily="2" charset="-122"/>
              </a:rPr>
              <a:t>修缮设计的阶段和性质 根</a:t>
            </a:r>
            <a:r>
              <a:rPr sz="1400" spc="-15" dirty="0">
                <a:solidFill>
                  <a:srgbClr val="231F20"/>
                </a:solidFill>
                <a:latin typeface="宋体" panose="02010600030101010101" pitchFamily="2" charset="-122"/>
                <a:cs typeface="宋体" panose="02010600030101010101" pitchFamily="2" charset="-122"/>
              </a:rPr>
              <a:t>据</a:t>
            </a:r>
            <a:r>
              <a:rPr sz="1400" dirty="0">
                <a:solidFill>
                  <a:srgbClr val="231F20"/>
                </a:solidFill>
                <a:latin typeface="宋体" panose="02010600030101010101" pitchFamily="2" charset="-122"/>
                <a:cs typeface="宋体" panose="02010600030101010101" pitchFamily="2" charset="-122"/>
              </a:rPr>
              <a:t>《文物保护工程管理办法</a:t>
            </a:r>
            <a:r>
              <a:rPr sz="1400" spc="-15" dirty="0">
                <a:solidFill>
                  <a:srgbClr val="231F20"/>
                </a:solidFill>
                <a:latin typeface="宋体" panose="02010600030101010101" pitchFamily="2" charset="-122"/>
                <a:cs typeface="宋体" panose="02010600030101010101" pitchFamily="2" charset="-122"/>
              </a:rPr>
              <a:t>》和</a:t>
            </a:r>
            <a:r>
              <a:rPr sz="1400" dirty="0">
                <a:solidFill>
                  <a:srgbClr val="231F20"/>
                </a:solidFill>
                <a:latin typeface="宋体" panose="02010600030101010101" pitchFamily="2" charset="-122"/>
                <a:cs typeface="宋体" panose="02010600030101010101" pitchFamily="2" charset="-122"/>
              </a:rPr>
              <a:t>《古建筑木结构维护与加固技术规范</a:t>
            </a:r>
            <a:r>
              <a:rPr sz="1400" spc="-15" dirty="0">
                <a:solidFill>
                  <a:srgbClr val="231F20"/>
                </a:solidFill>
                <a:latin typeface="宋体" panose="02010600030101010101" pitchFamily="2" charset="-122"/>
                <a:cs typeface="宋体" panose="02010600030101010101" pitchFamily="2" charset="-122"/>
              </a:rPr>
              <a:t>》，</a:t>
            </a:r>
            <a:r>
              <a:rPr lang="zh-CN" sz="1400" dirty="0">
                <a:solidFill>
                  <a:srgbClr val="231F20"/>
                </a:solidFill>
                <a:latin typeface="宋体" panose="02010600030101010101" pitchFamily="2" charset="-122"/>
                <a:cs typeface="宋体" panose="02010600030101010101" pitchFamily="2" charset="-122"/>
                <a:sym typeface="+mn-ea"/>
              </a:rPr>
              <a:t>刘国钧</a:t>
            </a:r>
            <a:r>
              <a:rPr sz="1400" dirty="0">
                <a:solidFill>
                  <a:srgbClr val="231F20"/>
                </a:solidFill>
                <a:latin typeface="宋体" panose="02010600030101010101" pitchFamily="2" charset="-122"/>
                <a:cs typeface="宋体" panose="02010600030101010101" pitchFamily="2" charset="-122"/>
              </a:rPr>
              <a:t>故居维修工程在总体上属于修缮</a:t>
            </a:r>
            <a:r>
              <a:rPr sz="1400" spc="15" dirty="0">
                <a:solidFill>
                  <a:srgbClr val="231F20"/>
                </a:solidFill>
                <a:latin typeface="宋体" panose="02010600030101010101" pitchFamily="2" charset="-122"/>
                <a:cs typeface="宋体" panose="02010600030101010101" pitchFamily="2" charset="-122"/>
              </a:rPr>
              <a:t>工</a:t>
            </a:r>
            <a:r>
              <a:rPr sz="1400" dirty="0">
                <a:solidFill>
                  <a:srgbClr val="231F20"/>
                </a:solidFill>
                <a:latin typeface="宋体" panose="02010600030101010101" pitchFamily="2" charset="-122"/>
                <a:cs typeface="宋体" panose="02010600030101010101" pitchFamily="2" charset="-122"/>
              </a:rPr>
              <a:t>程</a:t>
            </a:r>
            <a:r>
              <a:rPr sz="1400" spc="15" dirty="0">
                <a:solidFill>
                  <a:srgbClr val="231F20"/>
                </a:solidFill>
                <a:latin typeface="宋体" panose="02010600030101010101" pitchFamily="2" charset="-122"/>
                <a:cs typeface="宋体" panose="02010600030101010101" pitchFamily="2" charset="-122"/>
              </a:rPr>
              <a:t>，即为保护文物本体所必需的结构加固处理和维</a:t>
            </a:r>
            <a:r>
              <a:rPr sz="1400" dirty="0">
                <a:solidFill>
                  <a:srgbClr val="231F20"/>
                </a:solidFill>
                <a:latin typeface="宋体" panose="02010600030101010101" pitchFamily="2" charset="-122"/>
                <a:cs typeface="宋体" panose="02010600030101010101" pitchFamily="2" charset="-122"/>
              </a:rPr>
              <a:t>修</a:t>
            </a:r>
            <a:r>
              <a:rPr sz="1400" spc="15" dirty="0">
                <a:solidFill>
                  <a:srgbClr val="231F20"/>
                </a:solidFill>
                <a:latin typeface="宋体" panose="02010600030101010101" pitchFamily="2" charset="-122"/>
                <a:cs typeface="宋体" panose="02010600030101010101" pitchFamily="2" charset="-122"/>
              </a:rPr>
              <a:t>，具体属于以结构加固处理为主的重点维修工</a:t>
            </a:r>
            <a:r>
              <a:rPr sz="1400" spc="-5" dirty="0">
                <a:solidFill>
                  <a:srgbClr val="231F20"/>
                </a:solidFill>
                <a:latin typeface="宋体" panose="02010600030101010101" pitchFamily="2" charset="-122"/>
                <a:cs typeface="宋体" panose="02010600030101010101" pitchFamily="2" charset="-122"/>
              </a:rPr>
              <a:t>程</a:t>
            </a:r>
            <a:r>
              <a:rPr sz="1400" spc="15" dirty="0">
                <a:solidFill>
                  <a:srgbClr val="231F20"/>
                </a:solidFill>
                <a:latin typeface="宋体" panose="02010600030101010101" pitchFamily="2" charset="-122"/>
                <a:cs typeface="宋体" panose="02010600030101010101" pitchFamily="2" charset="-122"/>
              </a:rPr>
              <a:t>。根据国</a:t>
            </a:r>
            <a:r>
              <a:rPr sz="1400" dirty="0">
                <a:solidFill>
                  <a:srgbClr val="231F20"/>
                </a:solidFill>
                <a:latin typeface="宋体" panose="02010600030101010101" pitchFamily="2" charset="-122"/>
                <a:cs typeface="宋体" panose="02010600030101010101" pitchFamily="2" charset="-122"/>
              </a:rPr>
              <a:t>家</a:t>
            </a:r>
            <a:r>
              <a:rPr sz="1400" dirty="0">
                <a:solidFill>
                  <a:srgbClr val="231F20"/>
                </a:solidFill>
                <a:latin typeface="宋体" panose="02010600030101010101" pitchFamily="2" charset="-122"/>
                <a:cs typeface="宋体" panose="02010600030101010101" pitchFamily="2" charset="-122"/>
              </a:rPr>
              <a:t>文物局文物保护工程勘察设计资质管理办法所附工程分级表为二级工程。</a:t>
            </a:r>
            <a:endParaRPr sz="1400">
              <a:latin typeface="宋体" panose="02010600030101010101" pitchFamily="2" charset="-122"/>
              <a:cs typeface="宋体" panose="02010600030101010101" pitchFamily="2" charset="-122"/>
            </a:endParaRPr>
          </a:p>
          <a:p>
            <a:pPr marL="12700" indent="294005">
              <a:lnSpc>
                <a:spcPct val="100000"/>
              </a:lnSpc>
              <a:spcBef>
                <a:spcPts val="1155"/>
              </a:spcBef>
            </a:pPr>
            <a:r>
              <a:rPr sz="1400" dirty="0">
                <a:solidFill>
                  <a:srgbClr val="231F20"/>
                </a:solidFill>
                <a:latin typeface="宋体" panose="02010600030101010101" pitchFamily="2" charset="-122"/>
                <a:cs typeface="宋体" panose="02010600030101010101" pitchFamily="2" charset="-122"/>
              </a:rPr>
              <a:t>本文本设计深度阶段为修缮方案设计阶段，待方案评审通过后进入施工图设计阶段。</a:t>
            </a:r>
            <a:endParaRPr sz="1400">
              <a:latin typeface="宋体" panose="02010600030101010101" pitchFamily="2" charset="-122"/>
              <a:cs typeface="宋体" panose="02010600030101010101" pitchFamily="2" charset="-122"/>
            </a:endParaRPr>
          </a:p>
          <a:p>
            <a:pPr>
              <a:lnSpc>
                <a:spcPct val="100000"/>
              </a:lnSpc>
            </a:pPr>
            <a:endParaRPr sz="1400">
              <a:latin typeface="Times New Roman" panose="02020603050405020304"/>
              <a:cs typeface="Times New Roman" panose="02020603050405020304"/>
            </a:endParaRPr>
          </a:p>
          <a:p>
            <a:pPr>
              <a:lnSpc>
                <a:spcPct val="100000"/>
              </a:lnSpc>
              <a:spcBef>
                <a:spcPts val="50"/>
              </a:spcBef>
            </a:pPr>
            <a:endParaRPr sz="1400">
              <a:latin typeface="Times New Roman" panose="02020603050405020304"/>
              <a:cs typeface="Times New Roman" panose="02020603050405020304"/>
            </a:endParaRPr>
          </a:p>
          <a:p>
            <a:pPr marL="12700">
              <a:lnSpc>
                <a:spcPct val="100000"/>
              </a:lnSpc>
            </a:pPr>
            <a:r>
              <a:rPr sz="1400" spc="-210" dirty="0">
                <a:solidFill>
                  <a:srgbClr val="231F20"/>
                </a:solidFill>
                <a:latin typeface="宋体" panose="02010600030101010101" pitchFamily="2" charset="-122"/>
                <a:cs typeface="宋体" panose="02010600030101010101" pitchFamily="2" charset="-122"/>
              </a:rPr>
              <a:t>2.</a:t>
            </a:r>
            <a:r>
              <a:rPr sz="1400" spc="-350" dirty="0">
                <a:solidFill>
                  <a:srgbClr val="231F20"/>
                </a:solidFill>
                <a:latin typeface="宋体" panose="02010600030101010101" pitchFamily="2" charset="-122"/>
                <a:cs typeface="宋体" panose="02010600030101010101" pitchFamily="2" charset="-122"/>
              </a:rPr>
              <a:t> </a:t>
            </a:r>
            <a:r>
              <a:rPr sz="1400" dirty="0">
                <a:solidFill>
                  <a:srgbClr val="231F20"/>
                </a:solidFill>
                <a:latin typeface="宋体" panose="02010600030101010101" pitchFamily="2" charset="-122"/>
                <a:cs typeface="宋体" panose="02010600030101010101" pitchFamily="2" charset="-122"/>
              </a:rPr>
              <a:t>修缮设计依据</a:t>
            </a:r>
            <a:endParaRPr sz="1400">
              <a:latin typeface="宋体" panose="02010600030101010101" pitchFamily="2" charset="-122"/>
              <a:cs typeface="宋体" panose="02010600030101010101" pitchFamily="2" charset="-122"/>
            </a:endParaRPr>
          </a:p>
          <a:p>
            <a:pPr marL="12700">
              <a:lnSpc>
                <a:spcPct val="100000"/>
              </a:lnSpc>
              <a:spcBef>
                <a:spcPts val="715"/>
              </a:spcBef>
            </a:pPr>
            <a:r>
              <a:rPr sz="1400" spc="-15" dirty="0">
                <a:solidFill>
                  <a:srgbClr val="231F20"/>
                </a:solidFill>
                <a:latin typeface="宋体" panose="02010600030101010101" pitchFamily="2" charset="-122"/>
                <a:cs typeface="宋体" panose="02010600030101010101" pitchFamily="2" charset="-122"/>
              </a:rPr>
              <a:t>《保护世界文化和自然遗产公约》（1972）</a:t>
            </a:r>
            <a:endParaRPr sz="1400">
              <a:latin typeface="宋体" panose="02010600030101010101" pitchFamily="2" charset="-122"/>
              <a:cs typeface="宋体" panose="02010600030101010101" pitchFamily="2" charset="-122"/>
            </a:endParaRPr>
          </a:p>
          <a:p>
            <a:pPr marL="12700">
              <a:lnSpc>
                <a:spcPct val="100000"/>
              </a:lnSpc>
              <a:spcBef>
                <a:spcPts val="1155"/>
              </a:spcBef>
            </a:pPr>
            <a:r>
              <a:rPr sz="1400" spc="-15" dirty="0">
                <a:solidFill>
                  <a:srgbClr val="231F20"/>
                </a:solidFill>
                <a:latin typeface="宋体" panose="02010600030101010101" pitchFamily="2" charset="-122"/>
                <a:cs typeface="宋体" panose="02010600030101010101" pitchFamily="2" charset="-122"/>
              </a:rPr>
              <a:t>《世界文化遗产保护管理办法》（2006）</a:t>
            </a:r>
            <a:endParaRPr sz="1400">
              <a:latin typeface="宋体" panose="02010600030101010101" pitchFamily="2" charset="-122"/>
              <a:cs typeface="宋体" panose="02010600030101010101" pitchFamily="2" charset="-122"/>
            </a:endParaRPr>
          </a:p>
          <a:p>
            <a:pPr marL="12700">
              <a:lnSpc>
                <a:spcPct val="100000"/>
              </a:lnSpc>
              <a:spcBef>
                <a:spcPts val="1155"/>
              </a:spcBef>
            </a:pPr>
            <a:r>
              <a:rPr sz="1400" spc="-15" dirty="0">
                <a:solidFill>
                  <a:srgbClr val="231F20"/>
                </a:solidFill>
                <a:latin typeface="宋体" panose="02010600030101010101" pitchFamily="2" charset="-122"/>
                <a:cs typeface="宋体" panose="02010600030101010101" pitchFamily="2" charset="-122"/>
              </a:rPr>
              <a:t>《中华人民共和国文物保护法》（2002）</a:t>
            </a:r>
            <a:endParaRPr sz="1400">
              <a:latin typeface="宋体" panose="02010600030101010101" pitchFamily="2" charset="-122"/>
              <a:cs typeface="宋体" panose="02010600030101010101" pitchFamily="2" charset="-122"/>
            </a:endParaRPr>
          </a:p>
          <a:p>
            <a:pPr marL="12700">
              <a:lnSpc>
                <a:spcPct val="100000"/>
              </a:lnSpc>
              <a:spcBef>
                <a:spcPts val="1155"/>
              </a:spcBef>
            </a:pPr>
            <a:r>
              <a:rPr sz="1400" spc="-10" dirty="0">
                <a:solidFill>
                  <a:srgbClr val="231F20"/>
                </a:solidFill>
                <a:latin typeface="宋体" panose="02010600030101010101" pitchFamily="2" charset="-122"/>
                <a:cs typeface="宋体" panose="02010600030101010101" pitchFamily="2" charset="-122"/>
              </a:rPr>
              <a:t>《文物保护工程管理办法》《中华人民共和国文物保护法实施条例》（2003）</a:t>
            </a:r>
            <a:endParaRPr sz="1400">
              <a:latin typeface="宋体" panose="02010600030101010101" pitchFamily="2" charset="-122"/>
              <a:cs typeface="宋体" panose="02010600030101010101" pitchFamily="2" charset="-122"/>
            </a:endParaRPr>
          </a:p>
          <a:p>
            <a:pPr marL="12700">
              <a:lnSpc>
                <a:spcPct val="100000"/>
              </a:lnSpc>
              <a:spcBef>
                <a:spcPts val="1155"/>
              </a:spcBef>
            </a:pPr>
            <a:r>
              <a:rPr sz="1400" spc="-15" dirty="0">
                <a:solidFill>
                  <a:srgbClr val="231F20"/>
                </a:solidFill>
                <a:latin typeface="宋体" panose="02010600030101010101" pitchFamily="2" charset="-122"/>
                <a:cs typeface="宋体" panose="02010600030101010101" pitchFamily="2" charset="-122"/>
              </a:rPr>
              <a:t>《中国文物古迹保护准则》（2000）</a:t>
            </a:r>
            <a:endParaRPr sz="1400">
              <a:latin typeface="宋体" panose="02010600030101010101" pitchFamily="2" charset="-122"/>
              <a:cs typeface="宋体" panose="02010600030101010101" pitchFamily="2" charset="-122"/>
            </a:endParaRPr>
          </a:p>
          <a:p>
            <a:pPr marL="12700">
              <a:lnSpc>
                <a:spcPct val="100000"/>
              </a:lnSpc>
              <a:spcBef>
                <a:spcPts val="1155"/>
              </a:spcBef>
            </a:pPr>
            <a:r>
              <a:rPr sz="1400" spc="-25" dirty="0">
                <a:solidFill>
                  <a:srgbClr val="231F20"/>
                </a:solidFill>
                <a:latin typeface="宋体" panose="02010600030101010101" pitchFamily="2" charset="-122"/>
                <a:cs typeface="宋体" panose="02010600030101010101" pitchFamily="2" charset="-122"/>
              </a:rPr>
              <a:t>《古建筑修建工程质量检验评定标准（南方地区）》（CJJ70-1996）</a:t>
            </a:r>
            <a:r>
              <a:rPr lang="en-US" sz="1400" spc="-25" dirty="0">
                <a:solidFill>
                  <a:srgbClr val="231F20"/>
                </a:solidFill>
                <a:latin typeface="宋体" panose="02010600030101010101" pitchFamily="2" charset="-122"/>
                <a:cs typeface="宋体" panose="02010600030101010101" pitchFamily="2" charset="-122"/>
              </a:rPr>
              <a:t>`1</a:t>
            </a:r>
            <a:endParaRPr sz="1400">
              <a:latin typeface="宋体" panose="02010600030101010101" pitchFamily="2" charset="-122"/>
              <a:cs typeface="宋体" panose="02010600030101010101" pitchFamily="2" charset="-122"/>
            </a:endParaRPr>
          </a:p>
          <a:p>
            <a:pPr marL="12700">
              <a:lnSpc>
                <a:spcPct val="100000"/>
              </a:lnSpc>
              <a:spcBef>
                <a:spcPts val="1155"/>
              </a:spcBef>
            </a:pPr>
            <a:r>
              <a:rPr sz="1400" spc="-30" dirty="0">
                <a:solidFill>
                  <a:srgbClr val="231F20"/>
                </a:solidFill>
                <a:latin typeface="宋体" panose="02010600030101010101" pitchFamily="2" charset="-122"/>
                <a:cs typeface="宋体" panose="02010600030101010101" pitchFamily="2" charset="-122"/>
              </a:rPr>
              <a:t>《古建筑修建工程施工及验收规范》（JGJ159-2008）</a:t>
            </a:r>
            <a:endParaRPr sz="1400">
              <a:latin typeface="宋体" panose="02010600030101010101" pitchFamily="2" charset="-122"/>
              <a:cs typeface="宋体" panose="02010600030101010101" pitchFamily="2" charset="-122"/>
            </a:endParaRPr>
          </a:p>
          <a:p>
            <a:pPr marL="12700">
              <a:lnSpc>
                <a:spcPct val="100000"/>
              </a:lnSpc>
              <a:spcBef>
                <a:spcPts val="1155"/>
              </a:spcBef>
            </a:pPr>
            <a:r>
              <a:rPr sz="1400" spc="20" dirty="0">
                <a:solidFill>
                  <a:srgbClr val="231F20"/>
                </a:solidFill>
                <a:latin typeface="宋体" panose="02010600030101010101" pitchFamily="2" charset="-122"/>
                <a:cs typeface="宋体" panose="02010600030101010101" pitchFamily="2" charset="-122"/>
              </a:rPr>
              <a:t>《古建筑木结构维护与加固技术规范》（GB</a:t>
            </a:r>
            <a:r>
              <a:rPr sz="1400" spc="-415" dirty="0">
                <a:solidFill>
                  <a:srgbClr val="231F20"/>
                </a:solidFill>
                <a:latin typeface="宋体" panose="02010600030101010101" pitchFamily="2" charset="-122"/>
                <a:cs typeface="宋体" panose="02010600030101010101" pitchFamily="2" charset="-122"/>
              </a:rPr>
              <a:t> </a:t>
            </a:r>
            <a:r>
              <a:rPr sz="1400" spc="-55" dirty="0">
                <a:solidFill>
                  <a:srgbClr val="231F20"/>
                </a:solidFill>
                <a:latin typeface="宋体" panose="02010600030101010101" pitchFamily="2" charset="-122"/>
                <a:cs typeface="宋体" panose="02010600030101010101" pitchFamily="2" charset="-122"/>
              </a:rPr>
              <a:t>50165-92）（1993）</a:t>
            </a:r>
            <a:endParaRPr sz="1400">
              <a:latin typeface="宋体" panose="02010600030101010101" pitchFamily="2" charset="-122"/>
              <a:cs typeface="宋体" panose="02010600030101010101" pitchFamily="2" charset="-122"/>
            </a:endParaRPr>
          </a:p>
          <a:p>
            <a:pPr marL="12700">
              <a:lnSpc>
                <a:spcPct val="100000"/>
              </a:lnSpc>
              <a:spcBef>
                <a:spcPts val="1155"/>
              </a:spcBef>
            </a:pPr>
            <a:r>
              <a:rPr sz="1400" spc="30" dirty="0">
                <a:solidFill>
                  <a:srgbClr val="231F20"/>
                </a:solidFill>
                <a:latin typeface="宋体" panose="02010600030101010101" pitchFamily="2" charset="-122"/>
                <a:cs typeface="宋体" panose="02010600030101010101" pitchFamily="2" charset="-122"/>
              </a:rPr>
              <a:t>《木结构设计规范》（GB</a:t>
            </a:r>
            <a:r>
              <a:rPr sz="1400" spc="-415" dirty="0">
                <a:solidFill>
                  <a:srgbClr val="231F20"/>
                </a:solidFill>
                <a:latin typeface="宋体" panose="02010600030101010101" pitchFamily="2" charset="-122"/>
                <a:cs typeface="宋体" panose="02010600030101010101" pitchFamily="2" charset="-122"/>
              </a:rPr>
              <a:t> </a:t>
            </a:r>
            <a:r>
              <a:rPr sz="1400" spc="-55" dirty="0">
                <a:solidFill>
                  <a:srgbClr val="231F20"/>
                </a:solidFill>
                <a:latin typeface="+mn-ea"/>
                <a:cs typeface="宋体" panose="02010600030101010101" pitchFamily="2" charset="-122"/>
              </a:rPr>
              <a:t>50005</a:t>
            </a:r>
            <a:r>
              <a:rPr sz="1400" spc="-55" dirty="0">
                <a:solidFill>
                  <a:srgbClr val="231F20"/>
                </a:solidFill>
                <a:latin typeface="宋体" panose="02010600030101010101" pitchFamily="2" charset="-122"/>
                <a:cs typeface="宋体" panose="02010600030101010101" pitchFamily="2" charset="-122"/>
              </a:rPr>
              <a:t>-2003）（2003）</a:t>
            </a:r>
            <a:endParaRPr sz="1400">
              <a:latin typeface="宋体" panose="02010600030101010101" pitchFamily="2" charset="-122"/>
              <a:cs typeface="宋体" panose="02010600030101010101" pitchFamily="2" charset="-122"/>
            </a:endParaRPr>
          </a:p>
          <a:p>
            <a:pPr marL="12700">
              <a:lnSpc>
                <a:spcPct val="100000"/>
              </a:lnSpc>
              <a:spcBef>
                <a:spcPts val="1155"/>
              </a:spcBef>
            </a:pPr>
            <a:r>
              <a:rPr sz="1400" spc="30" dirty="0">
                <a:solidFill>
                  <a:srgbClr val="231F20"/>
                </a:solidFill>
                <a:latin typeface="宋体" panose="02010600030101010101" pitchFamily="2" charset="-122"/>
                <a:cs typeface="宋体" panose="02010600030101010101" pitchFamily="2" charset="-122"/>
              </a:rPr>
              <a:t>《建筑结构荷载规范》（GB</a:t>
            </a:r>
            <a:r>
              <a:rPr sz="1400" spc="-415" dirty="0">
                <a:solidFill>
                  <a:srgbClr val="231F20"/>
                </a:solidFill>
                <a:latin typeface="宋体" panose="02010600030101010101" pitchFamily="2" charset="-122"/>
                <a:cs typeface="宋体" panose="02010600030101010101" pitchFamily="2" charset="-122"/>
              </a:rPr>
              <a:t> </a:t>
            </a:r>
            <a:r>
              <a:rPr sz="1400" spc="-55" dirty="0">
                <a:solidFill>
                  <a:srgbClr val="231F20"/>
                </a:solidFill>
                <a:latin typeface="宋体" panose="02010600030101010101" pitchFamily="2" charset="-122"/>
                <a:cs typeface="宋体" panose="02010600030101010101" pitchFamily="2" charset="-122"/>
              </a:rPr>
              <a:t>50009-2001）（2002）</a:t>
            </a:r>
            <a:endParaRPr sz="1400">
              <a:latin typeface="宋体" panose="02010600030101010101" pitchFamily="2" charset="-122"/>
              <a:cs typeface="宋体" panose="02010600030101010101" pitchFamily="2" charset="-122"/>
            </a:endParaRPr>
          </a:p>
          <a:p>
            <a:pPr>
              <a:lnSpc>
                <a:spcPct val="100000"/>
              </a:lnSpc>
              <a:spcBef>
                <a:spcPts val="45"/>
              </a:spcBef>
            </a:pPr>
            <a:endParaRPr sz="1350">
              <a:latin typeface="Times New Roman" panose="02020603050405020304"/>
              <a:cs typeface="Times New Roman" panose="02020603050405020304"/>
            </a:endParaRPr>
          </a:p>
          <a:p>
            <a:pPr marL="12700" marR="6697980">
              <a:lnSpc>
                <a:spcPct val="151000"/>
              </a:lnSpc>
            </a:pPr>
            <a:r>
              <a:rPr sz="1400" spc="-210" dirty="0">
                <a:solidFill>
                  <a:srgbClr val="231F20"/>
                </a:solidFill>
                <a:latin typeface="宋体" panose="02010600030101010101" pitchFamily="2" charset="-122"/>
                <a:cs typeface="宋体" panose="02010600030101010101" pitchFamily="2" charset="-122"/>
              </a:rPr>
              <a:t>3.</a:t>
            </a:r>
            <a:r>
              <a:rPr sz="1400" spc="-350" dirty="0">
                <a:solidFill>
                  <a:srgbClr val="231F20"/>
                </a:solidFill>
                <a:latin typeface="宋体" panose="02010600030101010101" pitchFamily="2" charset="-122"/>
                <a:cs typeface="宋体" panose="02010600030101010101" pitchFamily="2" charset="-122"/>
              </a:rPr>
              <a:t> </a:t>
            </a:r>
            <a:r>
              <a:rPr sz="1400" dirty="0">
                <a:solidFill>
                  <a:srgbClr val="231F20"/>
                </a:solidFill>
                <a:latin typeface="宋体" panose="02010600030101010101" pitchFamily="2" charset="-122"/>
                <a:cs typeface="宋体" panose="02010600030101010101" pitchFamily="2" charset="-122"/>
              </a:rPr>
              <a:t>修缮设计基本原则</a:t>
            </a:r>
            <a:r>
              <a:rPr sz="1400" dirty="0">
                <a:solidFill>
                  <a:srgbClr val="231F20"/>
                </a:solidFill>
                <a:latin typeface="宋体" panose="02010600030101010101" pitchFamily="2" charset="-122"/>
                <a:cs typeface="宋体" panose="02010600030101010101" pitchFamily="2" charset="-122"/>
              </a:rPr>
              <a:t> 本维修工程应遵循以下原则：</a:t>
            </a:r>
            <a:endParaRPr sz="1400">
              <a:latin typeface="宋体" panose="02010600030101010101" pitchFamily="2" charset="-122"/>
              <a:cs typeface="宋体" panose="02010600030101010101" pitchFamily="2" charset="-122"/>
            </a:endParaRPr>
          </a:p>
          <a:p>
            <a:pPr marL="12700" marR="5080">
              <a:lnSpc>
                <a:spcPct val="169000"/>
              </a:lnSpc>
            </a:pPr>
            <a:r>
              <a:rPr sz="1400" spc="-5" dirty="0">
                <a:solidFill>
                  <a:srgbClr val="231F20"/>
                </a:solidFill>
                <a:latin typeface="宋体" panose="02010600030101010101" pitchFamily="2" charset="-122"/>
                <a:cs typeface="宋体" panose="02010600030101010101" pitchFamily="2" charset="-122"/>
              </a:rPr>
              <a:t>（1）依法保护的原则 </a:t>
            </a:r>
            <a:r>
              <a:rPr sz="1400" spc="20" dirty="0">
                <a:solidFill>
                  <a:srgbClr val="231F20"/>
                </a:solidFill>
                <a:latin typeface="宋体" panose="02010600030101010101" pitchFamily="2" charset="-122"/>
                <a:cs typeface="宋体" panose="02010600030101010101" pitchFamily="2" charset="-122"/>
              </a:rPr>
              <a:t>根</a:t>
            </a:r>
            <a:r>
              <a:rPr sz="1400" dirty="0">
                <a:solidFill>
                  <a:srgbClr val="231F20"/>
                </a:solidFill>
                <a:latin typeface="宋体" panose="02010600030101010101" pitchFamily="2" charset="-122"/>
                <a:cs typeface="宋体" panose="02010600030101010101" pitchFamily="2" charset="-122"/>
              </a:rPr>
              <a:t>据</a:t>
            </a:r>
            <a:r>
              <a:rPr sz="1400" spc="20" dirty="0">
                <a:solidFill>
                  <a:srgbClr val="231F20"/>
                </a:solidFill>
                <a:latin typeface="宋体" panose="02010600030101010101" pitchFamily="2" charset="-122"/>
                <a:cs typeface="宋体" panose="02010600030101010101" pitchFamily="2" charset="-122"/>
              </a:rPr>
              <a:t>《中华人民共和国文物保护</a:t>
            </a:r>
            <a:r>
              <a:rPr sz="1400" spc="10" dirty="0">
                <a:solidFill>
                  <a:srgbClr val="231F20"/>
                </a:solidFill>
                <a:latin typeface="宋体" panose="02010600030101010101" pitchFamily="2" charset="-122"/>
                <a:cs typeface="宋体" panose="02010600030101010101" pitchFamily="2" charset="-122"/>
              </a:rPr>
              <a:t>法</a:t>
            </a:r>
            <a:r>
              <a:rPr sz="1400" spc="20" dirty="0">
                <a:solidFill>
                  <a:srgbClr val="231F20"/>
                </a:solidFill>
                <a:latin typeface="宋体" panose="02010600030101010101" pitchFamily="2" charset="-122"/>
                <a:cs typeface="宋体" panose="02010600030101010101" pitchFamily="2" charset="-122"/>
              </a:rPr>
              <a:t>》第二章第二十一条规</a:t>
            </a:r>
            <a:r>
              <a:rPr sz="1400" dirty="0">
                <a:solidFill>
                  <a:srgbClr val="231F20"/>
                </a:solidFill>
                <a:latin typeface="宋体" panose="02010600030101010101" pitchFamily="2" charset="-122"/>
                <a:cs typeface="宋体" panose="02010600030101010101" pitchFamily="2" charset="-122"/>
              </a:rPr>
              <a:t>定：</a:t>
            </a:r>
            <a:r>
              <a:rPr sz="1400" spc="20" dirty="0">
                <a:solidFill>
                  <a:srgbClr val="231F20"/>
                </a:solidFill>
                <a:latin typeface="宋体" panose="02010600030101010101" pitchFamily="2" charset="-122"/>
                <a:cs typeface="宋体" panose="02010600030101010101" pitchFamily="2" charset="-122"/>
              </a:rPr>
              <a:t>“对不可移动文物进行修</a:t>
            </a:r>
            <a:r>
              <a:rPr sz="1400" dirty="0">
                <a:solidFill>
                  <a:srgbClr val="231F20"/>
                </a:solidFill>
                <a:latin typeface="宋体" panose="02010600030101010101" pitchFamily="2" charset="-122"/>
                <a:cs typeface="宋体" panose="02010600030101010101" pitchFamily="2" charset="-122"/>
              </a:rPr>
              <a:t>缮</a:t>
            </a:r>
            <a:r>
              <a:rPr sz="1400" spc="20" dirty="0">
                <a:solidFill>
                  <a:srgbClr val="231F20"/>
                </a:solidFill>
                <a:latin typeface="宋体" panose="02010600030101010101" pitchFamily="2" charset="-122"/>
                <a:cs typeface="宋体" panose="02010600030101010101" pitchFamily="2" charset="-122"/>
              </a:rPr>
              <a:t>、保</a:t>
            </a:r>
            <a:r>
              <a:rPr sz="1400" dirty="0">
                <a:solidFill>
                  <a:srgbClr val="231F20"/>
                </a:solidFill>
                <a:latin typeface="宋体" panose="02010600030101010101" pitchFamily="2" charset="-122"/>
                <a:cs typeface="宋体" panose="02010600030101010101" pitchFamily="2" charset="-122"/>
              </a:rPr>
              <a:t>养</a:t>
            </a:r>
            <a:r>
              <a:rPr sz="1400" spc="20" dirty="0">
                <a:solidFill>
                  <a:srgbClr val="231F20"/>
                </a:solidFill>
                <a:latin typeface="宋体" panose="02010600030101010101" pitchFamily="2" charset="-122"/>
                <a:cs typeface="宋体" panose="02010600030101010101" pitchFamily="2" charset="-122"/>
              </a:rPr>
              <a:t>、迁</a:t>
            </a:r>
            <a:r>
              <a:rPr sz="1400" dirty="0">
                <a:solidFill>
                  <a:srgbClr val="231F20"/>
                </a:solidFill>
                <a:latin typeface="宋体" panose="02010600030101010101" pitchFamily="2" charset="-122"/>
                <a:cs typeface="宋体" panose="02010600030101010101" pitchFamily="2" charset="-122"/>
              </a:rPr>
              <a:t>移</a:t>
            </a:r>
            <a:r>
              <a:rPr sz="1400" spc="20" dirty="0">
                <a:solidFill>
                  <a:srgbClr val="231F20"/>
                </a:solidFill>
                <a:latin typeface="宋体" panose="02010600030101010101" pitchFamily="2" charset="-122"/>
                <a:cs typeface="宋体" panose="02010600030101010101" pitchFamily="2" charset="-122"/>
              </a:rPr>
              <a:t>，必须遵守</a:t>
            </a:r>
            <a:r>
              <a:rPr sz="1400" spc="20" dirty="0">
                <a:solidFill>
                  <a:srgbClr val="231F20"/>
                </a:solidFill>
                <a:latin typeface="宋体" panose="02010600030101010101" pitchFamily="2" charset="-122"/>
                <a:cs typeface="宋体" panose="02010600030101010101" pitchFamily="2" charset="-122"/>
              </a:rPr>
              <a:t> </a:t>
            </a:r>
            <a:r>
              <a:rPr sz="1400" dirty="0">
                <a:solidFill>
                  <a:srgbClr val="231F20"/>
                </a:solidFill>
                <a:latin typeface="宋体" panose="02010600030101010101" pitchFamily="2" charset="-122"/>
                <a:cs typeface="宋体" panose="02010600030101010101" pitchFamily="2" charset="-122"/>
              </a:rPr>
              <a:t>不改变文物原状的原则。”</a:t>
            </a:r>
            <a:r>
              <a:rPr sz="1400" spc="-415" dirty="0">
                <a:solidFill>
                  <a:srgbClr val="231F20"/>
                </a:solidFill>
                <a:latin typeface="宋体" panose="02010600030101010101" pitchFamily="2" charset="-122"/>
                <a:cs typeface="宋体" panose="02010600030101010101" pitchFamily="2" charset="-122"/>
              </a:rPr>
              <a:t> </a:t>
            </a:r>
            <a:r>
              <a:rPr sz="1400" dirty="0">
                <a:solidFill>
                  <a:srgbClr val="231F20"/>
                </a:solidFill>
                <a:latin typeface="宋体" panose="02010600030101010101" pitchFamily="2" charset="-122"/>
                <a:cs typeface="宋体" panose="02010600030101010101" pitchFamily="2" charset="-122"/>
              </a:rPr>
              <a:t>依法保护是保护工作的基本要求，也是本修缮设计的基本遵循原则。</a:t>
            </a:r>
            <a:endParaRPr sz="1400">
              <a:latin typeface="宋体" panose="02010600030101010101" pitchFamily="2" charset="-122"/>
              <a:cs typeface="宋体" panose="02010600030101010101" pitchFamily="2" charset="-122"/>
            </a:endParaRPr>
          </a:p>
        </p:txBody>
      </p:sp>
      <p:sp>
        <p:nvSpPr>
          <p:cNvPr id="17" name="object 2"/>
          <p:cNvSpPr txBox="1"/>
          <p:nvPr/>
        </p:nvSpPr>
        <p:spPr>
          <a:xfrm>
            <a:off x="12875260" y="222250"/>
            <a:ext cx="1966595" cy="215265"/>
          </a:xfrm>
          <a:prstGeom prst="rect">
            <a:avLst/>
          </a:prstGeom>
        </p:spPr>
        <p:txBody>
          <a:bodyPr vert="horz" wrap="square" lIns="0" tIns="0" rIns="0" bIns="0" rtlCol="0">
            <a:spAutoFit/>
          </a:bodyPr>
          <a:p>
            <a:pPr marL="12700">
              <a:lnSpc>
                <a:spcPct val="100000"/>
              </a:lnSpc>
            </a:pPr>
            <a:r>
              <a:rPr lang="zh-CN" sz="1400" dirty="0">
                <a:solidFill>
                  <a:srgbClr val="231F20"/>
                </a:solidFill>
                <a:latin typeface="微软雅黑" panose="020B0503020204020204" charset="-122"/>
                <a:cs typeface="微软雅黑" panose="020B0503020204020204" charset="-122"/>
              </a:rPr>
              <a:t>刘国钧</a:t>
            </a:r>
            <a:r>
              <a:rPr sz="1400" dirty="0">
                <a:solidFill>
                  <a:srgbClr val="231F20"/>
                </a:solidFill>
                <a:latin typeface="微软雅黑" panose="020B0503020204020204" charset="-122"/>
                <a:cs typeface="微软雅黑" panose="020B0503020204020204" charset="-122"/>
              </a:rPr>
              <a:t>故居修缮方案</a:t>
            </a:r>
            <a:endParaRPr sz="1400">
              <a:latin typeface="微软雅黑" panose="020B0503020204020204" charset="-122"/>
              <a:cs typeface="微软雅黑" panose="020B050302020402020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2"/>
          <p:cNvSpPr txBox="1"/>
          <p:nvPr/>
        </p:nvSpPr>
        <p:spPr>
          <a:xfrm>
            <a:off x="12875260" y="222250"/>
            <a:ext cx="1966595" cy="215265"/>
          </a:xfrm>
          <a:prstGeom prst="rect">
            <a:avLst/>
          </a:prstGeom>
        </p:spPr>
        <p:txBody>
          <a:bodyPr vert="horz" wrap="square" lIns="0" tIns="0" rIns="0" bIns="0" rtlCol="0">
            <a:spAutoFit/>
          </a:bodyPr>
          <a:p>
            <a:pPr marL="12700">
              <a:lnSpc>
                <a:spcPct val="100000"/>
              </a:lnSpc>
            </a:pPr>
            <a:r>
              <a:rPr lang="zh-CN" sz="1400" dirty="0">
                <a:solidFill>
                  <a:srgbClr val="231F20"/>
                </a:solidFill>
                <a:latin typeface="微软雅黑" panose="020B0503020204020204" charset="-122"/>
                <a:cs typeface="微软雅黑" panose="020B0503020204020204" charset="-122"/>
              </a:rPr>
              <a:t>刘国钧</a:t>
            </a:r>
            <a:r>
              <a:rPr sz="1400" dirty="0">
                <a:solidFill>
                  <a:srgbClr val="231F20"/>
                </a:solidFill>
                <a:latin typeface="微软雅黑" panose="020B0503020204020204" charset="-122"/>
                <a:cs typeface="微软雅黑" panose="020B0503020204020204" charset="-122"/>
              </a:rPr>
              <a:t>故居修缮方案</a:t>
            </a:r>
            <a:endParaRPr sz="1400">
              <a:latin typeface="微软雅黑" panose="020B0503020204020204" charset="-122"/>
              <a:cs typeface="微软雅黑" panose="020B0503020204020204" charset="-122"/>
            </a:endParaRPr>
          </a:p>
        </p:txBody>
      </p:sp>
      <p:pic>
        <p:nvPicPr>
          <p:cNvPr id="2" name="图片 1" descr="d9200d0a55b4ac08f0ea91549e8e644"/>
          <p:cNvPicPr>
            <a:picLocks noChangeAspect="1"/>
          </p:cNvPicPr>
          <p:nvPr/>
        </p:nvPicPr>
        <p:blipFill>
          <a:blip r:embed="rId1"/>
          <a:stretch>
            <a:fillRect/>
          </a:stretch>
        </p:blipFill>
        <p:spPr>
          <a:xfrm>
            <a:off x="0" y="2660015"/>
            <a:ext cx="7780020" cy="5832475"/>
          </a:xfrm>
          <a:prstGeom prst="rect">
            <a:avLst/>
          </a:prstGeom>
        </p:spPr>
      </p:pic>
      <p:pic>
        <p:nvPicPr>
          <p:cNvPr id="3" name="图片 2" descr="079f93a3a78dfd9baed9b351efbda00"/>
          <p:cNvPicPr>
            <a:picLocks noChangeAspect="1"/>
          </p:cNvPicPr>
          <p:nvPr/>
        </p:nvPicPr>
        <p:blipFill>
          <a:blip r:embed="rId2"/>
          <a:srcRect l="3564" r="3927"/>
          <a:stretch>
            <a:fillRect/>
          </a:stretch>
        </p:blipFill>
        <p:spPr>
          <a:xfrm>
            <a:off x="11769090" y="2660015"/>
            <a:ext cx="3356610" cy="2885440"/>
          </a:xfrm>
          <a:prstGeom prst="rect">
            <a:avLst/>
          </a:prstGeom>
        </p:spPr>
      </p:pic>
      <p:pic>
        <p:nvPicPr>
          <p:cNvPr id="5" name="图片 4" descr="5e98b9a65097d615358baac31ba4356"/>
          <p:cNvPicPr>
            <a:picLocks noChangeAspect="1"/>
          </p:cNvPicPr>
          <p:nvPr/>
        </p:nvPicPr>
        <p:blipFill>
          <a:blip r:embed="rId3"/>
          <a:stretch>
            <a:fillRect/>
          </a:stretch>
        </p:blipFill>
        <p:spPr>
          <a:xfrm>
            <a:off x="7857490" y="5606415"/>
            <a:ext cx="3848735" cy="2886075"/>
          </a:xfrm>
          <a:prstGeom prst="rect">
            <a:avLst/>
          </a:prstGeom>
        </p:spPr>
      </p:pic>
      <p:pic>
        <p:nvPicPr>
          <p:cNvPr id="6" name="图片 5" descr="6a9559f397a39e5e2720febf0213fd9"/>
          <p:cNvPicPr>
            <a:picLocks noChangeAspect="1"/>
          </p:cNvPicPr>
          <p:nvPr/>
        </p:nvPicPr>
        <p:blipFill>
          <a:blip r:embed="rId4"/>
          <a:srcRect r="3426"/>
          <a:stretch>
            <a:fillRect/>
          </a:stretch>
        </p:blipFill>
        <p:spPr>
          <a:xfrm>
            <a:off x="11769725" y="5606415"/>
            <a:ext cx="3356610" cy="2886075"/>
          </a:xfrm>
          <a:prstGeom prst="rect">
            <a:avLst/>
          </a:prstGeom>
        </p:spPr>
      </p:pic>
      <p:pic>
        <p:nvPicPr>
          <p:cNvPr id="7" name="图片 6" descr="4deea9ee8b46066108865661f2685a0"/>
          <p:cNvPicPr>
            <a:picLocks noChangeAspect="1"/>
          </p:cNvPicPr>
          <p:nvPr/>
        </p:nvPicPr>
        <p:blipFill>
          <a:blip r:embed="rId5"/>
          <a:srcRect r="4854"/>
          <a:stretch>
            <a:fillRect/>
          </a:stretch>
        </p:blipFill>
        <p:spPr>
          <a:xfrm>
            <a:off x="7857490" y="2660015"/>
            <a:ext cx="3849370" cy="2885440"/>
          </a:xfrm>
          <a:prstGeom prst="rect">
            <a:avLst/>
          </a:prstGeom>
        </p:spPr>
      </p:pic>
      <p:sp>
        <p:nvSpPr>
          <p:cNvPr id="8" name="object 7"/>
          <p:cNvSpPr txBox="1"/>
          <p:nvPr/>
        </p:nvSpPr>
        <p:spPr>
          <a:xfrm>
            <a:off x="12862560" y="8655685"/>
            <a:ext cx="2125980" cy="276860"/>
          </a:xfrm>
          <a:prstGeom prst="rect">
            <a:avLst/>
          </a:prstGeom>
        </p:spPr>
        <p:txBody>
          <a:bodyPr vert="horz" wrap="square" lIns="0" tIns="0" rIns="0" bIns="0" rtlCol="0">
            <a:spAutoFit/>
          </a:bodyPr>
          <a:p>
            <a:pPr marL="12700">
              <a:lnSpc>
                <a:spcPct val="100000"/>
              </a:lnSpc>
            </a:pPr>
            <a:r>
              <a:rPr lang="zh-CN" altLang="en-US" dirty="0">
                <a:solidFill>
                  <a:srgbClr val="231F20"/>
                </a:solidFill>
                <a:latin typeface="黑体" panose="02010609060101010101" charset="-122"/>
                <a:cs typeface="黑体" panose="02010609060101010101" charset="-122"/>
              </a:rPr>
              <a:t>刘国钧故居现状照片</a:t>
            </a:r>
            <a:endParaRPr lang="zh-CN" altLang="en-US" dirty="0">
              <a:solidFill>
                <a:srgbClr val="231F20"/>
              </a:solidFill>
              <a:latin typeface="黑体" panose="02010609060101010101" charset="-122"/>
              <a:cs typeface="黑体" panose="02010609060101010101"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36d5021f0a999b57ba3621f0b880837"/>
          <p:cNvPicPr>
            <a:picLocks noChangeAspect="1"/>
          </p:cNvPicPr>
          <p:nvPr/>
        </p:nvPicPr>
        <p:blipFill>
          <a:blip r:embed="rId1"/>
          <a:srcRect r="12758"/>
          <a:stretch>
            <a:fillRect/>
          </a:stretch>
        </p:blipFill>
        <p:spPr>
          <a:xfrm>
            <a:off x="11769090" y="2660015"/>
            <a:ext cx="3356610" cy="2884805"/>
          </a:xfrm>
          <a:prstGeom prst="rect">
            <a:avLst/>
          </a:prstGeom>
        </p:spPr>
      </p:pic>
      <p:pic>
        <p:nvPicPr>
          <p:cNvPr id="9" name="图片 8" descr="cff21c28599a88434a66034ca07955e"/>
          <p:cNvPicPr>
            <a:picLocks noChangeAspect="1"/>
          </p:cNvPicPr>
          <p:nvPr/>
        </p:nvPicPr>
        <p:blipFill>
          <a:blip r:embed="rId2"/>
          <a:stretch>
            <a:fillRect/>
          </a:stretch>
        </p:blipFill>
        <p:spPr>
          <a:xfrm>
            <a:off x="7857490" y="2660015"/>
            <a:ext cx="3848735" cy="2885440"/>
          </a:xfrm>
          <a:prstGeom prst="rect">
            <a:avLst/>
          </a:prstGeom>
        </p:spPr>
      </p:pic>
      <p:pic>
        <p:nvPicPr>
          <p:cNvPr id="4" name="图片 3" descr="479d9c1ce671510149d82e54ca83f49"/>
          <p:cNvPicPr>
            <a:picLocks noChangeAspect="1"/>
          </p:cNvPicPr>
          <p:nvPr/>
        </p:nvPicPr>
        <p:blipFill>
          <a:blip r:embed="rId3"/>
          <a:stretch>
            <a:fillRect/>
          </a:stretch>
        </p:blipFill>
        <p:spPr>
          <a:xfrm>
            <a:off x="0" y="2660015"/>
            <a:ext cx="7780655" cy="5833110"/>
          </a:xfrm>
          <a:prstGeom prst="rect">
            <a:avLst/>
          </a:prstGeom>
        </p:spPr>
      </p:pic>
      <p:sp>
        <p:nvSpPr>
          <p:cNvPr id="17" name="object 2"/>
          <p:cNvSpPr txBox="1"/>
          <p:nvPr/>
        </p:nvSpPr>
        <p:spPr>
          <a:xfrm>
            <a:off x="12875260" y="222250"/>
            <a:ext cx="1966595" cy="215265"/>
          </a:xfrm>
          <a:prstGeom prst="rect">
            <a:avLst/>
          </a:prstGeom>
        </p:spPr>
        <p:txBody>
          <a:bodyPr vert="horz" wrap="square" lIns="0" tIns="0" rIns="0" bIns="0" rtlCol="0">
            <a:spAutoFit/>
          </a:bodyPr>
          <a:p>
            <a:pPr marL="12700">
              <a:lnSpc>
                <a:spcPct val="100000"/>
              </a:lnSpc>
            </a:pPr>
            <a:r>
              <a:rPr lang="zh-CN" sz="1400" dirty="0">
                <a:solidFill>
                  <a:srgbClr val="231F20"/>
                </a:solidFill>
                <a:latin typeface="微软雅黑" panose="020B0503020204020204" charset="-122"/>
                <a:cs typeface="微软雅黑" panose="020B0503020204020204" charset="-122"/>
              </a:rPr>
              <a:t>刘国钧</a:t>
            </a:r>
            <a:r>
              <a:rPr sz="1400" dirty="0">
                <a:solidFill>
                  <a:srgbClr val="231F20"/>
                </a:solidFill>
                <a:latin typeface="微软雅黑" panose="020B0503020204020204" charset="-122"/>
                <a:cs typeface="微软雅黑" panose="020B0503020204020204" charset="-122"/>
              </a:rPr>
              <a:t>故居修缮方案</a:t>
            </a:r>
            <a:endParaRPr sz="1400">
              <a:latin typeface="微软雅黑" panose="020B0503020204020204" charset="-122"/>
              <a:cs typeface="微软雅黑" panose="020B0503020204020204" charset="-122"/>
            </a:endParaRPr>
          </a:p>
        </p:txBody>
      </p:sp>
      <p:sp>
        <p:nvSpPr>
          <p:cNvPr id="8" name="object 7"/>
          <p:cNvSpPr txBox="1"/>
          <p:nvPr/>
        </p:nvSpPr>
        <p:spPr>
          <a:xfrm>
            <a:off x="12862560" y="8655685"/>
            <a:ext cx="2125980" cy="276860"/>
          </a:xfrm>
          <a:prstGeom prst="rect">
            <a:avLst/>
          </a:prstGeom>
        </p:spPr>
        <p:txBody>
          <a:bodyPr vert="horz" wrap="square" lIns="0" tIns="0" rIns="0" bIns="0" rtlCol="0">
            <a:spAutoFit/>
          </a:bodyPr>
          <a:p>
            <a:pPr marL="12700">
              <a:lnSpc>
                <a:spcPct val="100000"/>
              </a:lnSpc>
            </a:pPr>
            <a:r>
              <a:rPr lang="zh-CN" altLang="en-US" dirty="0">
                <a:solidFill>
                  <a:srgbClr val="231F20"/>
                </a:solidFill>
                <a:latin typeface="黑体" panose="02010609060101010101" charset="-122"/>
                <a:cs typeface="黑体" panose="02010609060101010101" charset="-122"/>
              </a:rPr>
              <a:t>刘国钧故居现状照片</a:t>
            </a:r>
            <a:endParaRPr lang="zh-CN" altLang="en-US" dirty="0">
              <a:solidFill>
                <a:srgbClr val="231F20"/>
              </a:solidFill>
              <a:latin typeface="黑体" panose="02010609060101010101" charset="-122"/>
              <a:cs typeface="黑体" panose="02010609060101010101" charset="-122"/>
            </a:endParaRPr>
          </a:p>
        </p:txBody>
      </p:sp>
      <p:pic>
        <p:nvPicPr>
          <p:cNvPr id="10" name="图片 9" descr="3ebd430250a274bd73c628a0f5f4e77"/>
          <p:cNvPicPr>
            <a:picLocks noChangeAspect="1"/>
          </p:cNvPicPr>
          <p:nvPr/>
        </p:nvPicPr>
        <p:blipFill>
          <a:blip r:embed="rId4"/>
          <a:stretch>
            <a:fillRect/>
          </a:stretch>
        </p:blipFill>
        <p:spPr>
          <a:xfrm>
            <a:off x="7857490" y="5606415"/>
            <a:ext cx="2164080" cy="2886710"/>
          </a:xfrm>
          <a:prstGeom prst="rect">
            <a:avLst/>
          </a:prstGeom>
        </p:spPr>
      </p:pic>
      <p:pic>
        <p:nvPicPr>
          <p:cNvPr id="11" name="图片 10" descr="ebdfa34dfe3db4dbaafbd0204a081a6"/>
          <p:cNvPicPr>
            <a:picLocks noChangeAspect="1"/>
          </p:cNvPicPr>
          <p:nvPr/>
        </p:nvPicPr>
        <p:blipFill>
          <a:blip r:embed="rId5"/>
          <a:stretch>
            <a:fillRect/>
          </a:stretch>
        </p:blipFill>
        <p:spPr>
          <a:xfrm>
            <a:off x="10101580" y="5606415"/>
            <a:ext cx="2163445" cy="2886075"/>
          </a:xfrm>
          <a:prstGeom prst="rect">
            <a:avLst/>
          </a:prstGeom>
        </p:spPr>
      </p:pic>
      <p:pic>
        <p:nvPicPr>
          <p:cNvPr id="13" name="图片 12" descr="0e92d93caf10e57f60f1a6de362cca6"/>
          <p:cNvPicPr>
            <a:picLocks noChangeAspect="1"/>
          </p:cNvPicPr>
          <p:nvPr/>
        </p:nvPicPr>
        <p:blipFill>
          <a:blip r:embed="rId6"/>
          <a:srcRect l="28464"/>
          <a:stretch>
            <a:fillRect/>
          </a:stretch>
        </p:blipFill>
        <p:spPr>
          <a:xfrm>
            <a:off x="12352020" y="5591810"/>
            <a:ext cx="2773680" cy="290703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729310" y="5010091"/>
            <a:ext cx="5843359" cy="499745"/>
          </a:xfrm>
          <a:prstGeom prst="rect">
            <a:avLst/>
          </a:prstGeom>
        </p:spPr>
        <p:txBody>
          <a:bodyPr vert="horz" wrap="square" lIns="0" tIns="0" rIns="0" bIns="0" rtlCol="0">
            <a:spAutoFit/>
          </a:bodyPr>
          <a:lstStyle/>
          <a:p>
            <a:pPr marL="4001770">
              <a:lnSpc>
                <a:spcPct val="100000"/>
              </a:lnSpc>
            </a:pPr>
            <a:r>
              <a:rPr spc="350" dirty="0"/>
              <a:t>第</a:t>
            </a:r>
            <a:r>
              <a:rPr lang="zh-CN" spc="350" dirty="0"/>
              <a:t>三</a:t>
            </a:r>
            <a:r>
              <a:rPr spc="350" dirty="0"/>
              <a:t>部分</a:t>
            </a:r>
            <a:endParaRPr spc="350" dirty="0"/>
          </a:p>
        </p:txBody>
      </p:sp>
      <p:sp>
        <p:nvSpPr>
          <p:cNvPr id="4" name="object 4"/>
          <p:cNvSpPr txBox="1"/>
          <p:nvPr/>
        </p:nvSpPr>
        <p:spPr>
          <a:xfrm>
            <a:off x="9817735" y="5010150"/>
            <a:ext cx="5076825" cy="499745"/>
          </a:xfrm>
          <a:prstGeom prst="rect">
            <a:avLst/>
          </a:prstGeom>
        </p:spPr>
        <p:txBody>
          <a:bodyPr vert="horz" wrap="square" lIns="0" tIns="0" rIns="0" bIns="0" rtlCol="0">
            <a:spAutoFit/>
          </a:bodyPr>
          <a:lstStyle/>
          <a:p>
            <a:pPr marL="12700">
              <a:lnSpc>
                <a:spcPct val="100000"/>
              </a:lnSpc>
            </a:pPr>
            <a:r>
              <a:rPr lang="zh-CN" sz="3250" spc="350" dirty="0">
                <a:solidFill>
                  <a:srgbClr val="231F20"/>
                </a:solidFill>
                <a:latin typeface="微软雅黑" panose="020B0503020204020204" charset="-122"/>
                <a:cs typeface="微软雅黑" panose="020B0503020204020204" charset="-122"/>
              </a:rPr>
              <a:t>刘国钧</a:t>
            </a:r>
            <a:r>
              <a:rPr sz="3250" spc="350" dirty="0">
                <a:solidFill>
                  <a:srgbClr val="231F20"/>
                </a:solidFill>
                <a:latin typeface="微软雅黑" panose="020B0503020204020204" charset="-122"/>
                <a:cs typeface="微软雅黑" panose="020B0503020204020204" charset="-122"/>
              </a:rPr>
              <a:t>故居</a:t>
            </a:r>
            <a:r>
              <a:rPr lang="zh-CN" sz="3250" spc="350" dirty="0">
                <a:solidFill>
                  <a:srgbClr val="231F20"/>
                </a:solidFill>
                <a:latin typeface="微软雅黑" panose="020B0503020204020204" charset="-122"/>
                <a:cs typeface="微软雅黑" panose="020B0503020204020204" charset="-122"/>
              </a:rPr>
              <a:t>业态规划</a:t>
            </a:r>
            <a:r>
              <a:rPr lang="zh-CN" sz="3250" spc="350" dirty="0">
                <a:solidFill>
                  <a:srgbClr val="231F20"/>
                </a:solidFill>
                <a:latin typeface="微软雅黑" panose="020B0503020204020204" charset="-122"/>
                <a:cs typeface="微软雅黑" panose="020B0503020204020204" charset="-122"/>
              </a:rPr>
              <a:t>分析</a:t>
            </a:r>
            <a:endParaRPr lang="zh-CN" sz="3250" spc="350" dirty="0">
              <a:solidFill>
                <a:srgbClr val="231F20"/>
              </a:solidFill>
              <a:latin typeface="微软雅黑" panose="020B0503020204020204" charset="-122"/>
              <a:cs typeface="微软雅黑" panose="020B0503020204020204" charset="-122"/>
            </a:endParaRPr>
          </a:p>
        </p:txBody>
      </p:sp>
      <p:sp>
        <p:nvSpPr>
          <p:cNvPr id="17" name="object 2"/>
          <p:cNvSpPr txBox="1"/>
          <p:nvPr/>
        </p:nvSpPr>
        <p:spPr>
          <a:xfrm>
            <a:off x="12875260" y="222250"/>
            <a:ext cx="1966595" cy="215265"/>
          </a:xfrm>
          <a:prstGeom prst="rect">
            <a:avLst/>
          </a:prstGeom>
        </p:spPr>
        <p:txBody>
          <a:bodyPr vert="horz" wrap="square" lIns="0" tIns="0" rIns="0" bIns="0" rtlCol="0">
            <a:spAutoFit/>
          </a:bodyPr>
          <a:p>
            <a:pPr marL="12700">
              <a:lnSpc>
                <a:spcPct val="100000"/>
              </a:lnSpc>
            </a:pPr>
            <a:r>
              <a:rPr lang="zh-CN" sz="1400" dirty="0">
                <a:solidFill>
                  <a:srgbClr val="231F20"/>
                </a:solidFill>
                <a:latin typeface="微软雅黑" panose="020B0503020204020204" charset="-122"/>
                <a:cs typeface="微软雅黑" panose="020B0503020204020204" charset="-122"/>
              </a:rPr>
              <a:t>刘国钧</a:t>
            </a:r>
            <a:r>
              <a:rPr sz="1400" dirty="0">
                <a:solidFill>
                  <a:srgbClr val="231F20"/>
                </a:solidFill>
                <a:latin typeface="微软雅黑" panose="020B0503020204020204" charset="-122"/>
                <a:cs typeface="微软雅黑" panose="020B0503020204020204" charset="-122"/>
              </a:rPr>
              <a:t>故居修缮方案</a:t>
            </a:r>
            <a:endParaRPr sz="1400">
              <a:latin typeface="微软雅黑" panose="020B0503020204020204" charset="-122"/>
              <a:cs typeface="微软雅黑" panose="020B050302020402020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2"/>
          <p:cNvSpPr txBox="1"/>
          <p:nvPr/>
        </p:nvSpPr>
        <p:spPr>
          <a:xfrm>
            <a:off x="12875260" y="222250"/>
            <a:ext cx="1966595" cy="215265"/>
          </a:xfrm>
          <a:prstGeom prst="rect">
            <a:avLst/>
          </a:prstGeom>
        </p:spPr>
        <p:txBody>
          <a:bodyPr vert="horz" wrap="square" lIns="0" tIns="0" rIns="0" bIns="0" rtlCol="0">
            <a:spAutoFit/>
          </a:bodyPr>
          <a:p>
            <a:pPr marL="12700">
              <a:lnSpc>
                <a:spcPct val="100000"/>
              </a:lnSpc>
            </a:pPr>
            <a:r>
              <a:rPr lang="zh-CN" sz="1400" dirty="0">
                <a:solidFill>
                  <a:srgbClr val="231F20"/>
                </a:solidFill>
                <a:latin typeface="微软雅黑" panose="020B0503020204020204" charset="-122"/>
                <a:cs typeface="微软雅黑" panose="020B0503020204020204" charset="-122"/>
              </a:rPr>
              <a:t>刘国钧</a:t>
            </a:r>
            <a:r>
              <a:rPr sz="1400" dirty="0">
                <a:solidFill>
                  <a:srgbClr val="231F20"/>
                </a:solidFill>
                <a:latin typeface="微软雅黑" panose="020B0503020204020204" charset="-122"/>
                <a:cs typeface="微软雅黑" panose="020B0503020204020204" charset="-122"/>
              </a:rPr>
              <a:t>故居修缮方案</a:t>
            </a:r>
            <a:endParaRPr sz="1400">
              <a:latin typeface="微软雅黑" panose="020B0503020204020204" charset="-122"/>
              <a:cs typeface="微软雅黑" panose="020B0503020204020204" charset="-122"/>
            </a:endParaRPr>
          </a:p>
        </p:txBody>
      </p:sp>
      <p:grpSp>
        <p:nvGrpSpPr>
          <p:cNvPr id="37" name="组合 36"/>
          <p:cNvGrpSpPr/>
          <p:nvPr/>
        </p:nvGrpSpPr>
        <p:grpSpPr>
          <a:xfrm>
            <a:off x="635" y="3129280"/>
            <a:ext cx="15125065" cy="7054215"/>
            <a:chOff x="3429" y="7146"/>
            <a:chExt cx="14196" cy="6621"/>
          </a:xfrm>
        </p:grpSpPr>
        <p:sp>
          <p:nvSpPr>
            <p:cNvPr id="6" name="文本框 75"/>
            <p:cNvSpPr txBox="1"/>
            <p:nvPr/>
          </p:nvSpPr>
          <p:spPr>
            <a:xfrm>
              <a:off x="5754" y="7483"/>
              <a:ext cx="1080" cy="346"/>
            </a:xfrm>
            <a:prstGeom prst="rect">
              <a:avLst/>
            </a:prstGeom>
            <a:noFill/>
          </p:spPr>
          <p:txBody>
            <a:bodyPr wrap="square" rtlCol="0">
              <a:spAutoFit/>
            </a:bodyPr>
            <a:p>
              <a:r>
                <a:rPr lang="zh-CN" altLang="en-US" b="1" dirty="0">
                  <a:latin typeface="微软雅黑" panose="020B0503020204020204" charset="-122"/>
                  <a:ea typeface="微软雅黑" panose="020B0503020204020204" charset="-122"/>
                </a:rPr>
                <a:t>风尚</a:t>
              </a:r>
              <a:endParaRPr lang="zh-CN" altLang="en-US" b="1" dirty="0">
                <a:latin typeface="微软雅黑" panose="020B0503020204020204" charset="-122"/>
                <a:ea typeface="微软雅黑" panose="020B0503020204020204" charset="-122"/>
              </a:endParaRPr>
            </a:p>
          </p:txBody>
        </p:sp>
        <p:sp>
          <p:nvSpPr>
            <p:cNvPr id="7" name="文本框 76"/>
            <p:cNvSpPr txBox="1"/>
            <p:nvPr/>
          </p:nvSpPr>
          <p:spPr>
            <a:xfrm>
              <a:off x="9047" y="8976"/>
              <a:ext cx="1080" cy="346"/>
            </a:xfrm>
            <a:prstGeom prst="rect">
              <a:avLst/>
            </a:prstGeom>
            <a:noFill/>
          </p:spPr>
          <p:txBody>
            <a:bodyPr wrap="square" rtlCol="0">
              <a:spAutoFit/>
            </a:bodyPr>
            <a:p>
              <a:r>
                <a:rPr lang="zh-CN" altLang="en-US" b="1" dirty="0">
                  <a:latin typeface="微软雅黑" panose="020B0503020204020204" charset="-122"/>
                  <a:ea typeface="微软雅黑" panose="020B0503020204020204" charset="-122"/>
                </a:rPr>
                <a:t>艺趣</a:t>
              </a:r>
              <a:endParaRPr lang="zh-CN" altLang="en-US" b="1" dirty="0">
                <a:latin typeface="微软雅黑" panose="020B0503020204020204" charset="-122"/>
                <a:ea typeface="微软雅黑" panose="020B0503020204020204" charset="-122"/>
              </a:endParaRPr>
            </a:p>
          </p:txBody>
        </p:sp>
        <p:sp>
          <p:nvSpPr>
            <p:cNvPr id="8" name="文本框 77"/>
            <p:cNvSpPr txBox="1"/>
            <p:nvPr/>
          </p:nvSpPr>
          <p:spPr>
            <a:xfrm>
              <a:off x="8298" y="11333"/>
              <a:ext cx="1080" cy="346"/>
            </a:xfrm>
            <a:prstGeom prst="rect">
              <a:avLst/>
            </a:prstGeom>
            <a:noFill/>
          </p:spPr>
          <p:txBody>
            <a:bodyPr wrap="square" rtlCol="0">
              <a:spAutoFit/>
            </a:bodyPr>
            <a:p>
              <a:r>
                <a:rPr lang="zh-CN" altLang="en-US" b="1" dirty="0">
                  <a:latin typeface="微软雅黑" panose="020B0503020204020204" charset="-122"/>
                  <a:ea typeface="微软雅黑" panose="020B0503020204020204" charset="-122"/>
                </a:rPr>
                <a:t>印记</a:t>
              </a:r>
              <a:endParaRPr lang="zh-CN" altLang="en-US" b="1" dirty="0">
                <a:latin typeface="微软雅黑" panose="020B0503020204020204" charset="-122"/>
                <a:ea typeface="微软雅黑" panose="020B0503020204020204" charset="-122"/>
              </a:endParaRPr>
            </a:p>
          </p:txBody>
        </p:sp>
        <p:sp>
          <p:nvSpPr>
            <p:cNvPr id="9" name="文本框 80"/>
            <p:cNvSpPr txBox="1"/>
            <p:nvPr/>
          </p:nvSpPr>
          <p:spPr>
            <a:xfrm>
              <a:off x="14637" y="11120"/>
              <a:ext cx="1080" cy="346"/>
            </a:xfrm>
            <a:prstGeom prst="rect">
              <a:avLst/>
            </a:prstGeom>
            <a:noFill/>
          </p:spPr>
          <p:txBody>
            <a:bodyPr wrap="square" rtlCol="0">
              <a:spAutoFit/>
            </a:bodyPr>
            <a:p>
              <a:r>
                <a:rPr lang="zh-CN" altLang="en-US" b="1" dirty="0">
                  <a:latin typeface="微软雅黑" panose="020B0503020204020204" charset="-122"/>
                  <a:ea typeface="微软雅黑" panose="020B0503020204020204" charset="-122"/>
                </a:rPr>
                <a:t>雅韵</a:t>
              </a:r>
              <a:endParaRPr lang="zh-CN" altLang="en-US" b="1" dirty="0">
                <a:latin typeface="微软雅黑" panose="020B0503020204020204" charset="-122"/>
                <a:ea typeface="微软雅黑" panose="020B0503020204020204" charset="-122"/>
              </a:endParaRPr>
            </a:p>
          </p:txBody>
        </p:sp>
        <p:sp>
          <p:nvSpPr>
            <p:cNvPr id="10" name="文本框 82"/>
            <p:cNvSpPr txBox="1"/>
            <p:nvPr/>
          </p:nvSpPr>
          <p:spPr>
            <a:xfrm>
              <a:off x="15922" y="10002"/>
              <a:ext cx="1318" cy="346"/>
            </a:xfrm>
            <a:prstGeom prst="rect">
              <a:avLst/>
            </a:prstGeom>
            <a:noFill/>
          </p:spPr>
          <p:txBody>
            <a:bodyPr wrap="square" rtlCol="0">
              <a:spAutoFit/>
            </a:bodyPr>
            <a:p>
              <a:r>
                <a:rPr lang="zh-CN" altLang="en-US" b="1" dirty="0">
                  <a:latin typeface="微软雅黑" panose="020B0503020204020204" charset="-122"/>
                  <a:ea typeface="微软雅黑" panose="020B0503020204020204" charset="-122"/>
                </a:rPr>
                <a:t>栖居</a:t>
              </a:r>
              <a:r>
                <a:rPr lang="en-US" altLang="zh-CN" b="1" dirty="0">
                  <a:latin typeface="微软雅黑" panose="020B0503020204020204" charset="-122"/>
                  <a:ea typeface="微软雅黑" panose="020B0503020204020204" charset="-122"/>
                </a:rPr>
                <a:t>x</a:t>
              </a:r>
              <a:endParaRPr lang="zh-CN" altLang="en-US" b="1" dirty="0">
                <a:latin typeface="微软雅黑" panose="020B0503020204020204" charset="-122"/>
                <a:ea typeface="微软雅黑" panose="020B0503020204020204" charset="-122"/>
              </a:endParaRPr>
            </a:p>
          </p:txBody>
        </p:sp>
        <p:sp>
          <p:nvSpPr>
            <p:cNvPr id="11" name="文本框 66"/>
            <p:cNvSpPr txBox="1"/>
            <p:nvPr/>
          </p:nvSpPr>
          <p:spPr>
            <a:xfrm>
              <a:off x="12403" y="9737"/>
              <a:ext cx="1080" cy="346"/>
            </a:xfrm>
            <a:prstGeom prst="rect">
              <a:avLst/>
            </a:prstGeom>
            <a:noFill/>
          </p:spPr>
          <p:txBody>
            <a:bodyPr wrap="square" rtlCol="0">
              <a:spAutoFit/>
            </a:bodyPr>
            <a:p>
              <a:r>
                <a:rPr lang="zh-CN" altLang="en-US" b="1" dirty="0">
                  <a:latin typeface="微软雅黑" panose="020B0503020204020204" charset="-122"/>
                  <a:ea typeface="微软雅黑" panose="020B0503020204020204" charset="-122"/>
                </a:rPr>
                <a:t>风尚</a:t>
              </a:r>
              <a:endParaRPr lang="zh-CN" altLang="en-US" b="1" dirty="0">
                <a:latin typeface="微软雅黑" panose="020B0503020204020204" charset="-122"/>
                <a:ea typeface="微软雅黑" panose="020B0503020204020204" charset="-122"/>
              </a:endParaRPr>
            </a:p>
          </p:txBody>
        </p:sp>
        <p:sp>
          <p:nvSpPr>
            <p:cNvPr id="12" name="文本框 67"/>
            <p:cNvSpPr txBox="1"/>
            <p:nvPr/>
          </p:nvSpPr>
          <p:spPr>
            <a:xfrm>
              <a:off x="12195" y="10937"/>
              <a:ext cx="1080" cy="346"/>
            </a:xfrm>
            <a:prstGeom prst="rect">
              <a:avLst/>
            </a:prstGeom>
            <a:noFill/>
          </p:spPr>
          <p:txBody>
            <a:bodyPr wrap="square" rtlCol="0">
              <a:spAutoFit/>
            </a:bodyPr>
            <a:p>
              <a:r>
                <a:rPr lang="zh-CN" altLang="en-US" b="1" dirty="0">
                  <a:latin typeface="微软雅黑" panose="020B0503020204020204" charset="-122"/>
                  <a:ea typeface="微软雅黑" panose="020B0503020204020204" charset="-122"/>
                </a:rPr>
                <a:t>栖居</a:t>
              </a:r>
              <a:endParaRPr lang="zh-CN" altLang="en-US" b="1" dirty="0">
                <a:latin typeface="微软雅黑" panose="020B0503020204020204" charset="-122"/>
                <a:ea typeface="微软雅黑" panose="020B0503020204020204" charset="-122"/>
              </a:endParaRPr>
            </a:p>
          </p:txBody>
        </p:sp>
        <p:sp>
          <p:nvSpPr>
            <p:cNvPr id="13" name="文本框 68"/>
            <p:cNvSpPr txBox="1"/>
            <p:nvPr/>
          </p:nvSpPr>
          <p:spPr>
            <a:xfrm>
              <a:off x="5437" y="9390"/>
              <a:ext cx="1080" cy="346"/>
            </a:xfrm>
            <a:prstGeom prst="rect">
              <a:avLst/>
            </a:prstGeom>
            <a:noFill/>
          </p:spPr>
          <p:txBody>
            <a:bodyPr wrap="square" rtlCol="0">
              <a:spAutoFit/>
            </a:bodyPr>
            <a:p>
              <a:r>
                <a:rPr lang="zh-CN" altLang="en-US" b="1" dirty="0">
                  <a:latin typeface="微软雅黑" panose="020B0503020204020204" charset="-122"/>
                  <a:ea typeface="微软雅黑" panose="020B0503020204020204" charset="-122"/>
                </a:rPr>
                <a:t>栖居</a:t>
              </a:r>
              <a:endParaRPr lang="zh-CN" altLang="en-US" b="1" dirty="0">
                <a:latin typeface="微软雅黑" panose="020B0503020204020204" charset="-122"/>
                <a:ea typeface="微软雅黑" panose="020B0503020204020204" charset="-122"/>
              </a:endParaRPr>
            </a:p>
          </p:txBody>
        </p:sp>
        <p:grpSp>
          <p:nvGrpSpPr>
            <p:cNvPr id="14" name="组合 13"/>
            <p:cNvGrpSpPr/>
            <p:nvPr/>
          </p:nvGrpSpPr>
          <p:grpSpPr>
            <a:xfrm>
              <a:off x="3429" y="7146"/>
              <a:ext cx="14196" cy="6621"/>
              <a:chOff x="3309" y="2585"/>
              <a:chExt cx="13247" cy="5754"/>
            </a:xfrm>
          </p:grpSpPr>
          <p:sp>
            <p:nvSpPr>
              <p:cNvPr id="15" name="椭圆 14"/>
              <p:cNvSpPr/>
              <p:nvPr/>
            </p:nvSpPr>
            <p:spPr>
              <a:xfrm>
                <a:off x="13825" y="5714"/>
                <a:ext cx="946" cy="791"/>
              </a:xfrm>
              <a:prstGeom prst="ellips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61"/>
              <p:cNvSpPr txBox="1"/>
              <p:nvPr/>
            </p:nvSpPr>
            <p:spPr>
              <a:xfrm>
                <a:off x="13752" y="5843"/>
                <a:ext cx="1019" cy="300"/>
              </a:xfrm>
              <a:prstGeom prst="rect">
                <a:avLst/>
              </a:prstGeom>
              <a:noFill/>
            </p:spPr>
            <p:txBody>
              <a:bodyPr wrap="square" rtlCol="0">
                <a:spAutoFit/>
              </a:bodyPr>
              <a:p>
                <a:r>
                  <a:rPr lang="zh-CN" altLang="en-US">
                    <a:latin typeface="微软雅黑" panose="020B0503020204020204" charset="-122"/>
                    <a:ea typeface="微软雅黑" panose="020B0503020204020204" charset="-122"/>
                  </a:rPr>
                  <a:t>雅韵</a:t>
                </a:r>
                <a:endParaRPr lang="zh-CN" altLang="en-US">
                  <a:latin typeface="微软雅黑" panose="020B0503020204020204" charset="-122"/>
                  <a:ea typeface="微软雅黑" panose="020B0503020204020204" charset="-122"/>
                </a:endParaRPr>
              </a:p>
            </p:txBody>
          </p:sp>
          <p:sp>
            <p:nvSpPr>
              <p:cNvPr id="18" name="文本框 62"/>
              <p:cNvSpPr txBox="1"/>
              <p:nvPr/>
            </p:nvSpPr>
            <p:spPr>
              <a:xfrm>
                <a:off x="11857" y="6234"/>
                <a:ext cx="1019" cy="300"/>
              </a:xfrm>
              <a:prstGeom prst="rect">
                <a:avLst/>
              </a:prstGeom>
              <a:noFill/>
            </p:spPr>
            <p:txBody>
              <a:bodyPr wrap="square" rtlCol="0">
                <a:spAutoFit/>
              </a:bodyPr>
              <a:p>
                <a:r>
                  <a:rPr lang="zh-CN" altLang="en-US">
                    <a:latin typeface="微软雅黑" panose="020B0503020204020204" charset="-122"/>
                    <a:ea typeface="微软雅黑" panose="020B0503020204020204" charset="-122"/>
                  </a:rPr>
                  <a:t>栖居</a:t>
                </a:r>
                <a:endParaRPr lang="zh-CN" altLang="en-US">
                  <a:latin typeface="微软雅黑" panose="020B0503020204020204" charset="-122"/>
                  <a:ea typeface="微软雅黑" panose="020B0503020204020204" charset="-122"/>
                </a:endParaRPr>
              </a:p>
            </p:txBody>
          </p:sp>
          <p:grpSp>
            <p:nvGrpSpPr>
              <p:cNvPr id="19" name="组合 18"/>
              <p:cNvGrpSpPr/>
              <p:nvPr/>
            </p:nvGrpSpPr>
            <p:grpSpPr>
              <a:xfrm>
                <a:off x="3309" y="2585"/>
                <a:ext cx="13247" cy="5754"/>
                <a:chOff x="3309" y="8095"/>
                <a:chExt cx="13247" cy="5754"/>
              </a:xfrm>
            </p:grpSpPr>
            <p:pic>
              <p:nvPicPr>
                <p:cNvPr id="21" name="图片 20" descr="青果巷导览图"/>
                <p:cNvPicPr>
                  <a:picLocks noChangeAspect="1"/>
                </p:cNvPicPr>
                <p:nvPr/>
              </p:nvPicPr>
              <p:blipFill>
                <a:blip r:embed="rId1"/>
                <a:srcRect l="1432" t="4383" r="1761" b="16065"/>
                <a:stretch>
                  <a:fillRect/>
                </a:stretch>
              </p:blipFill>
              <p:spPr>
                <a:xfrm>
                  <a:off x="3309" y="8095"/>
                  <a:ext cx="13247" cy="5754"/>
                </a:xfrm>
                <a:prstGeom prst="rect">
                  <a:avLst/>
                </a:prstGeom>
              </p:spPr>
            </p:pic>
            <p:sp>
              <p:nvSpPr>
                <p:cNvPr id="22" name="任意多边形 21"/>
                <p:cNvSpPr/>
                <p:nvPr/>
              </p:nvSpPr>
              <p:spPr>
                <a:xfrm>
                  <a:off x="4089" y="8162"/>
                  <a:ext cx="3789" cy="2249"/>
                </a:xfrm>
                <a:custGeom>
                  <a:avLst/>
                  <a:gdLst>
                    <a:gd name="connisteX0" fmla="*/ 0 w 2406015"/>
                    <a:gd name="connsiteY0" fmla="*/ 1322705 h 1428115"/>
                    <a:gd name="connisteX1" fmla="*/ 460375 w 2406015"/>
                    <a:gd name="connsiteY1" fmla="*/ 1428115 h 1428115"/>
                    <a:gd name="connisteX2" fmla="*/ 1064260 w 2406015"/>
                    <a:gd name="connsiteY2" fmla="*/ 498475 h 1428115"/>
                    <a:gd name="connisteX3" fmla="*/ 2156460 w 2406015"/>
                    <a:gd name="connsiteY3" fmla="*/ 737870 h 1428115"/>
                    <a:gd name="connisteX4" fmla="*/ 2406015 w 2406015"/>
                    <a:gd name="connsiteY4" fmla="*/ 383540 h 1428115"/>
                    <a:gd name="connisteX5" fmla="*/ 882015 w 2406015"/>
                    <a:gd name="connsiteY5" fmla="*/ 0 h 1428115"/>
                    <a:gd name="connisteX6" fmla="*/ 0 w 2406015"/>
                    <a:gd name="connsiteY6" fmla="*/ 1322705 h 142811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2406015" h="1428115">
                      <a:moveTo>
                        <a:pt x="0" y="1322705"/>
                      </a:moveTo>
                      <a:lnTo>
                        <a:pt x="460375" y="1428115"/>
                      </a:lnTo>
                      <a:lnTo>
                        <a:pt x="1064260" y="498475"/>
                      </a:lnTo>
                      <a:lnTo>
                        <a:pt x="2156460" y="737870"/>
                      </a:lnTo>
                      <a:lnTo>
                        <a:pt x="2406015" y="383540"/>
                      </a:lnTo>
                      <a:lnTo>
                        <a:pt x="882015" y="0"/>
                      </a:lnTo>
                      <a:lnTo>
                        <a:pt x="0" y="1322705"/>
                      </a:lnTo>
                      <a:close/>
                    </a:path>
                  </a:pathLst>
                </a:custGeom>
                <a:solidFill>
                  <a:srgbClr val="D5597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任意多边形 22"/>
                <p:cNvSpPr/>
                <p:nvPr/>
              </p:nvSpPr>
              <p:spPr>
                <a:xfrm>
                  <a:off x="6580" y="8781"/>
                  <a:ext cx="4558" cy="3109"/>
                </a:xfrm>
                <a:custGeom>
                  <a:avLst/>
                  <a:gdLst>
                    <a:gd name="connisteX0" fmla="*/ 910590 w 2894330"/>
                    <a:gd name="connsiteY0" fmla="*/ 0 h 1974215"/>
                    <a:gd name="connisteX1" fmla="*/ 0 w 2894330"/>
                    <a:gd name="connsiteY1" fmla="*/ 1629410 h 1974215"/>
                    <a:gd name="connisteX2" fmla="*/ 2214245 w 2894330"/>
                    <a:gd name="connsiteY2" fmla="*/ 1974215 h 1974215"/>
                    <a:gd name="connisteX3" fmla="*/ 2894330 w 2894330"/>
                    <a:gd name="connsiteY3" fmla="*/ 555625 h 1974215"/>
                    <a:gd name="connisteX4" fmla="*/ 910590 w 2894330"/>
                    <a:gd name="connsiteY4" fmla="*/ 0 h 197421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894330" h="1974215">
                      <a:moveTo>
                        <a:pt x="910590" y="0"/>
                      </a:moveTo>
                      <a:lnTo>
                        <a:pt x="0" y="1629410"/>
                      </a:lnTo>
                      <a:lnTo>
                        <a:pt x="2214245" y="1974215"/>
                      </a:lnTo>
                      <a:lnTo>
                        <a:pt x="2894330" y="555625"/>
                      </a:lnTo>
                      <a:lnTo>
                        <a:pt x="910590" y="0"/>
                      </a:lnTo>
                      <a:close/>
                    </a:path>
                  </a:pathLst>
                </a:cu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椭圆 23"/>
                <p:cNvSpPr/>
                <p:nvPr/>
              </p:nvSpPr>
              <p:spPr>
                <a:xfrm>
                  <a:off x="13765" y="11362"/>
                  <a:ext cx="966" cy="951"/>
                </a:xfrm>
                <a:prstGeom prst="ellipse">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任意多边形 24"/>
                <p:cNvSpPr/>
                <p:nvPr/>
              </p:nvSpPr>
              <p:spPr>
                <a:xfrm>
                  <a:off x="3410" y="10728"/>
                  <a:ext cx="10355" cy="2189"/>
                </a:xfrm>
                <a:custGeom>
                  <a:avLst/>
                  <a:gdLst>
                    <a:gd name="connisteX0" fmla="*/ 278130 w 6575425"/>
                    <a:gd name="connsiteY0" fmla="*/ 0 h 1390015"/>
                    <a:gd name="connisteX1" fmla="*/ 2367280 w 6575425"/>
                    <a:gd name="connsiteY1" fmla="*/ 556260 h 1390015"/>
                    <a:gd name="connisteX2" fmla="*/ 5377180 w 6575425"/>
                    <a:gd name="connsiteY2" fmla="*/ 987425 h 1390015"/>
                    <a:gd name="connisteX3" fmla="*/ 6575425 w 6575425"/>
                    <a:gd name="connsiteY3" fmla="*/ 1111885 h 1390015"/>
                    <a:gd name="connisteX4" fmla="*/ 6460490 w 6575425"/>
                    <a:gd name="connsiteY4" fmla="*/ 1390015 h 1390015"/>
                    <a:gd name="connisteX5" fmla="*/ 3441065 w 6575425"/>
                    <a:gd name="connsiteY5" fmla="*/ 1083310 h 1390015"/>
                    <a:gd name="connisteX6" fmla="*/ 1744345 w 6575425"/>
                    <a:gd name="connsiteY6" fmla="*/ 805180 h 1390015"/>
                    <a:gd name="connisteX7" fmla="*/ 0 w 6575425"/>
                    <a:gd name="connsiteY7" fmla="*/ 335280 h 1390015"/>
                    <a:gd name="connisteX8" fmla="*/ 278130 w 6575425"/>
                    <a:gd name="connsiteY8" fmla="*/ 0 h 139001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l" t="t" r="r" b="b"/>
                  <a:pathLst>
                    <a:path w="6575425" h="1390015">
                      <a:moveTo>
                        <a:pt x="278130" y="0"/>
                      </a:moveTo>
                      <a:lnTo>
                        <a:pt x="2367280" y="556260"/>
                      </a:lnTo>
                      <a:lnTo>
                        <a:pt x="5377180" y="987425"/>
                      </a:lnTo>
                      <a:lnTo>
                        <a:pt x="6575425" y="1111885"/>
                      </a:lnTo>
                      <a:lnTo>
                        <a:pt x="6460490" y="1390015"/>
                      </a:lnTo>
                      <a:lnTo>
                        <a:pt x="3441065" y="1083310"/>
                      </a:lnTo>
                      <a:lnTo>
                        <a:pt x="1744345" y="805180"/>
                      </a:lnTo>
                      <a:lnTo>
                        <a:pt x="0" y="335280"/>
                      </a:lnTo>
                      <a:lnTo>
                        <a:pt x="278130" y="0"/>
                      </a:lnTo>
                      <a:close/>
                    </a:path>
                  </a:pathLst>
                </a:custGeom>
                <a:solidFill>
                  <a:srgbClr val="FFFDB3">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文本框 75"/>
                <p:cNvSpPr txBox="1"/>
                <p:nvPr/>
              </p:nvSpPr>
              <p:spPr>
                <a:xfrm>
                  <a:off x="5479" y="8388"/>
                  <a:ext cx="1008" cy="325"/>
                </a:xfrm>
                <a:prstGeom prst="rect">
                  <a:avLst/>
                </a:prstGeom>
                <a:noFill/>
              </p:spPr>
              <p:txBody>
                <a:bodyPr wrap="square" rtlCol="0">
                  <a:spAutoFit/>
                </a:bodyPr>
                <a:p>
                  <a:r>
                    <a:rPr lang="zh-CN" altLang="en-US" sz="2000" b="1" dirty="0">
                      <a:latin typeface="微软雅黑" panose="020B0503020204020204" charset="-122"/>
                      <a:ea typeface="微软雅黑" panose="020B0503020204020204" charset="-122"/>
                    </a:rPr>
                    <a:t>风尚</a:t>
                  </a:r>
                  <a:endParaRPr lang="zh-CN" altLang="en-US" sz="2000" b="1" dirty="0">
                    <a:latin typeface="微软雅黑" panose="020B0503020204020204" charset="-122"/>
                    <a:ea typeface="微软雅黑" panose="020B0503020204020204" charset="-122"/>
                  </a:endParaRPr>
                </a:p>
              </p:txBody>
            </p:sp>
            <p:sp>
              <p:nvSpPr>
                <p:cNvPr id="27" name="文本框 76"/>
                <p:cNvSpPr txBox="1"/>
                <p:nvPr/>
              </p:nvSpPr>
              <p:spPr>
                <a:xfrm>
                  <a:off x="8552" y="9685"/>
                  <a:ext cx="1008" cy="325"/>
                </a:xfrm>
                <a:prstGeom prst="rect">
                  <a:avLst/>
                </a:prstGeom>
                <a:noFill/>
              </p:spPr>
              <p:txBody>
                <a:bodyPr wrap="square" rtlCol="0">
                  <a:spAutoFit/>
                </a:bodyPr>
                <a:p>
                  <a:r>
                    <a:rPr lang="zh-CN" altLang="en-US" sz="2000" b="1" dirty="0">
                      <a:latin typeface="微软雅黑" panose="020B0503020204020204" charset="-122"/>
                      <a:ea typeface="微软雅黑" panose="020B0503020204020204" charset="-122"/>
                    </a:rPr>
                    <a:t>艺趣</a:t>
                  </a:r>
                  <a:endParaRPr lang="zh-CN" altLang="en-US" sz="2000" b="1" dirty="0">
                    <a:latin typeface="微软雅黑" panose="020B0503020204020204" charset="-122"/>
                    <a:ea typeface="微软雅黑" panose="020B0503020204020204" charset="-122"/>
                  </a:endParaRPr>
                </a:p>
              </p:txBody>
            </p:sp>
            <p:sp>
              <p:nvSpPr>
                <p:cNvPr id="28" name="文本框 77"/>
                <p:cNvSpPr txBox="1"/>
                <p:nvPr/>
              </p:nvSpPr>
              <p:spPr>
                <a:xfrm>
                  <a:off x="7853" y="11733"/>
                  <a:ext cx="1008" cy="325"/>
                </a:xfrm>
                <a:prstGeom prst="rect">
                  <a:avLst/>
                </a:prstGeom>
                <a:noFill/>
              </p:spPr>
              <p:txBody>
                <a:bodyPr wrap="square" rtlCol="0">
                  <a:spAutoFit/>
                </a:bodyPr>
                <a:p>
                  <a:r>
                    <a:rPr lang="zh-CN" altLang="en-US" sz="2000" b="1" dirty="0">
                      <a:latin typeface="微软雅黑" panose="020B0503020204020204" charset="-122"/>
                      <a:ea typeface="微软雅黑" panose="020B0503020204020204" charset="-122"/>
                    </a:rPr>
                    <a:t>印记</a:t>
                  </a:r>
                  <a:endParaRPr lang="zh-CN" altLang="en-US" sz="2000" b="1" dirty="0">
                    <a:latin typeface="微软雅黑" panose="020B0503020204020204" charset="-122"/>
                    <a:ea typeface="微软雅黑" panose="020B0503020204020204" charset="-122"/>
                  </a:endParaRPr>
                </a:p>
              </p:txBody>
            </p:sp>
            <p:sp>
              <p:nvSpPr>
                <p:cNvPr id="29" name="文本框 80"/>
                <p:cNvSpPr txBox="1"/>
                <p:nvPr/>
              </p:nvSpPr>
              <p:spPr>
                <a:xfrm>
                  <a:off x="13768" y="11548"/>
                  <a:ext cx="1008" cy="325"/>
                </a:xfrm>
                <a:prstGeom prst="rect">
                  <a:avLst/>
                </a:prstGeom>
                <a:noFill/>
              </p:spPr>
              <p:txBody>
                <a:bodyPr wrap="square" rtlCol="0">
                  <a:spAutoFit/>
                </a:bodyPr>
                <a:p>
                  <a:r>
                    <a:rPr lang="zh-CN" altLang="en-US" sz="2000" b="1" dirty="0">
                      <a:latin typeface="微软雅黑" panose="020B0503020204020204" charset="-122"/>
                      <a:ea typeface="微软雅黑" panose="020B0503020204020204" charset="-122"/>
                    </a:rPr>
                    <a:t>雅韵</a:t>
                  </a:r>
                  <a:endParaRPr lang="zh-CN" altLang="en-US" sz="2000" b="1" dirty="0">
                    <a:latin typeface="微软雅黑" panose="020B0503020204020204" charset="-122"/>
                    <a:ea typeface="微软雅黑" panose="020B0503020204020204" charset="-122"/>
                  </a:endParaRPr>
                </a:p>
              </p:txBody>
            </p:sp>
            <p:sp>
              <p:nvSpPr>
                <p:cNvPr id="30" name="文本框 82"/>
                <p:cNvSpPr txBox="1"/>
                <p:nvPr/>
              </p:nvSpPr>
              <p:spPr>
                <a:xfrm>
                  <a:off x="14967" y="10577"/>
                  <a:ext cx="1230" cy="325"/>
                </a:xfrm>
                <a:prstGeom prst="rect">
                  <a:avLst/>
                </a:prstGeom>
                <a:noFill/>
              </p:spPr>
              <p:txBody>
                <a:bodyPr wrap="square" rtlCol="0">
                  <a:spAutoFit/>
                </a:bodyPr>
                <a:p>
                  <a:r>
                    <a:rPr lang="zh-CN" altLang="en-US" sz="2000" b="1" dirty="0">
                      <a:latin typeface="微软雅黑" panose="020B0503020204020204" charset="-122"/>
                      <a:ea typeface="微软雅黑" panose="020B0503020204020204" charset="-122"/>
                    </a:rPr>
                    <a:t>栖居</a:t>
                  </a:r>
                  <a:endParaRPr lang="zh-CN" altLang="en-US" sz="2000" b="1" dirty="0">
                    <a:latin typeface="微软雅黑" panose="020B0503020204020204" charset="-122"/>
                    <a:ea typeface="微软雅黑" panose="020B0503020204020204" charset="-122"/>
                  </a:endParaRPr>
                </a:p>
              </p:txBody>
            </p:sp>
          </p:grpSp>
          <p:sp>
            <p:nvSpPr>
              <p:cNvPr id="20" name="任意多边形 19"/>
              <p:cNvSpPr/>
              <p:nvPr/>
            </p:nvSpPr>
            <p:spPr>
              <a:xfrm>
                <a:off x="10806" y="4371"/>
                <a:ext cx="2762" cy="1510"/>
              </a:xfrm>
              <a:custGeom>
                <a:avLst/>
                <a:gdLst>
                  <a:gd name="connisteX0" fmla="*/ 239395 w 1753870"/>
                  <a:gd name="connsiteY0" fmla="*/ 0 h 958850"/>
                  <a:gd name="connisteX1" fmla="*/ 0 w 1753870"/>
                  <a:gd name="connsiteY1" fmla="*/ 671195 h 958850"/>
                  <a:gd name="connisteX2" fmla="*/ 1524000 w 1753870"/>
                  <a:gd name="connsiteY2" fmla="*/ 958850 h 958850"/>
                  <a:gd name="connisteX3" fmla="*/ 1753870 w 1753870"/>
                  <a:gd name="connsiteY3" fmla="*/ 345440 h 958850"/>
                  <a:gd name="connisteX4" fmla="*/ 239395 w 1753870"/>
                  <a:gd name="connsiteY4" fmla="*/ 0 h 95885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1753870" h="958850">
                    <a:moveTo>
                      <a:pt x="239395" y="0"/>
                    </a:moveTo>
                    <a:lnTo>
                      <a:pt x="0" y="671195"/>
                    </a:lnTo>
                    <a:lnTo>
                      <a:pt x="1524000" y="958850"/>
                    </a:lnTo>
                    <a:lnTo>
                      <a:pt x="1753870" y="345440"/>
                    </a:lnTo>
                    <a:lnTo>
                      <a:pt x="239395" y="0"/>
                    </a:lnTo>
                    <a:close/>
                  </a:path>
                </a:pathLst>
              </a:custGeom>
              <a:solidFill>
                <a:srgbClr val="D5597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800">
                  <a:sym typeface="+mn-ea"/>
                </a:endParaRPr>
              </a:p>
            </p:txBody>
          </p:sp>
          <p:sp>
            <p:nvSpPr>
              <p:cNvPr id="31" name="任意多边形 30"/>
              <p:cNvSpPr/>
              <p:nvPr/>
            </p:nvSpPr>
            <p:spPr>
              <a:xfrm>
                <a:off x="10308" y="5533"/>
                <a:ext cx="1449" cy="1238"/>
              </a:xfrm>
              <a:custGeom>
                <a:avLst/>
                <a:gdLst>
                  <a:gd name="connisteX0" fmla="*/ 287655 w 920115"/>
                  <a:gd name="connsiteY0" fmla="*/ 0 h 786130"/>
                  <a:gd name="connisteX1" fmla="*/ 0 w 920115"/>
                  <a:gd name="connsiteY1" fmla="*/ 699770 h 786130"/>
                  <a:gd name="connisteX2" fmla="*/ 680720 w 920115"/>
                  <a:gd name="connsiteY2" fmla="*/ 786130 h 786130"/>
                  <a:gd name="connisteX3" fmla="*/ 920115 w 920115"/>
                  <a:gd name="connsiteY3" fmla="*/ 125095 h 786130"/>
                  <a:gd name="connisteX4" fmla="*/ 287655 w 920115"/>
                  <a:gd name="connsiteY4" fmla="*/ 0 h 78613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920115" h="786130">
                    <a:moveTo>
                      <a:pt x="287655" y="0"/>
                    </a:moveTo>
                    <a:lnTo>
                      <a:pt x="0" y="699770"/>
                    </a:lnTo>
                    <a:lnTo>
                      <a:pt x="680720" y="786130"/>
                    </a:lnTo>
                    <a:lnTo>
                      <a:pt x="920115" y="125095"/>
                    </a:lnTo>
                    <a:lnTo>
                      <a:pt x="287655" y="0"/>
                    </a:lnTo>
                    <a:close/>
                  </a:path>
                </a:pathLst>
              </a:custGeom>
              <a:solidFill>
                <a:srgbClr val="FFFDB3">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800">
                  <a:sym typeface="+mn-ea"/>
                </a:endParaRPr>
              </a:p>
            </p:txBody>
          </p:sp>
          <p:sp>
            <p:nvSpPr>
              <p:cNvPr id="32" name="文本框 66"/>
              <p:cNvSpPr txBox="1"/>
              <p:nvPr/>
            </p:nvSpPr>
            <p:spPr>
              <a:xfrm>
                <a:off x="11683" y="4836"/>
                <a:ext cx="1008" cy="325"/>
              </a:xfrm>
              <a:prstGeom prst="rect">
                <a:avLst/>
              </a:prstGeom>
              <a:noFill/>
            </p:spPr>
            <p:txBody>
              <a:bodyPr wrap="square" rtlCol="0">
                <a:spAutoFit/>
              </a:bodyPr>
              <a:p>
                <a:r>
                  <a:rPr lang="zh-CN" altLang="en-US" sz="2000" b="1" dirty="0">
                    <a:latin typeface="微软雅黑" panose="020B0503020204020204" charset="-122"/>
                    <a:ea typeface="微软雅黑" panose="020B0503020204020204" charset="-122"/>
                  </a:rPr>
                  <a:t>风尚</a:t>
                </a:r>
                <a:endParaRPr lang="zh-CN" altLang="en-US" sz="2000" b="1" dirty="0">
                  <a:latin typeface="微软雅黑" panose="020B0503020204020204" charset="-122"/>
                  <a:ea typeface="微软雅黑" panose="020B0503020204020204" charset="-122"/>
                </a:endParaRPr>
              </a:p>
            </p:txBody>
          </p:sp>
          <p:sp>
            <p:nvSpPr>
              <p:cNvPr id="33" name="文本框 67"/>
              <p:cNvSpPr txBox="1"/>
              <p:nvPr/>
            </p:nvSpPr>
            <p:spPr>
              <a:xfrm>
                <a:off x="11489" y="5879"/>
                <a:ext cx="1008" cy="325"/>
              </a:xfrm>
              <a:prstGeom prst="rect">
                <a:avLst/>
              </a:prstGeom>
              <a:noFill/>
            </p:spPr>
            <p:txBody>
              <a:bodyPr wrap="square" rtlCol="0">
                <a:spAutoFit/>
              </a:bodyPr>
              <a:p>
                <a:r>
                  <a:rPr lang="zh-CN" altLang="en-US" sz="2000" b="1" dirty="0">
                    <a:latin typeface="微软雅黑" panose="020B0503020204020204" charset="-122"/>
                    <a:ea typeface="微软雅黑" panose="020B0503020204020204" charset="-122"/>
                  </a:rPr>
                  <a:t>栖居</a:t>
                </a:r>
                <a:endParaRPr lang="zh-CN" altLang="en-US" sz="2000" b="1" dirty="0">
                  <a:latin typeface="微软雅黑" panose="020B0503020204020204" charset="-122"/>
                  <a:ea typeface="微软雅黑" panose="020B0503020204020204" charset="-122"/>
                </a:endParaRPr>
              </a:p>
            </p:txBody>
          </p:sp>
          <p:sp>
            <p:nvSpPr>
              <p:cNvPr id="34" name="文本框 68"/>
              <p:cNvSpPr txBox="1"/>
              <p:nvPr/>
            </p:nvSpPr>
            <p:spPr>
              <a:xfrm>
                <a:off x="5183" y="4535"/>
                <a:ext cx="1008" cy="325"/>
              </a:xfrm>
              <a:prstGeom prst="rect">
                <a:avLst/>
              </a:prstGeom>
              <a:noFill/>
            </p:spPr>
            <p:txBody>
              <a:bodyPr wrap="square" rtlCol="0">
                <a:spAutoFit/>
              </a:bodyPr>
              <a:p>
                <a:r>
                  <a:rPr lang="zh-CN" altLang="en-US" sz="2000" b="1" dirty="0">
                    <a:latin typeface="微软雅黑" panose="020B0503020204020204" charset="-122"/>
                    <a:ea typeface="微软雅黑" panose="020B0503020204020204" charset="-122"/>
                  </a:rPr>
                  <a:t>栖居</a:t>
                </a:r>
                <a:endParaRPr lang="zh-CN" altLang="en-US" sz="2000" b="1" dirty="0">
                  <a:latin typeface="微软雅黑" panose="020B0503020204020204" charset="-122"/>
                  <a:ea typeface="微软雅黑" panose="020B0503020204020204" charset="-122"/>
                </a:endParaRPr>
              </a:p>
            </p:txBody>
          </p:sp>
          <p:sp>
            <p:nvSpPr>
              <p:cNvPr id="35" name="矩形 34"/>
              <p:cNvSpPr/>
              <p:nvPr/>
            </p:nvSpPr>
            <p:spPr>
              <a:xfrm>
                <a:off x="12527" y="2711"/>
                <a:ext cx="4028" cy="1618"/>
              </a:xfrm>
              <a:prstGeom prst="rect">
                <a:avLst/>
              </a:prstGeom>
              <a:solidFill>
                <a:srgbClr val="ECE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6" name="椭圆 35"/>
            <p:cNvSpPr/>
            <p:nvPr/>
          </p:nvSpPr>
          <p:spPr>
            <a:xfrm>
              <a:off x="5977" y="8879"/>
              <a:ext cx="1468" cy="235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8" name="object 3"/>
          <p:cNvSpPr txBox="1">
            <a:spLocks noGrp="1"/>
          </p:cNvSpPr>
          <p:nvPr>
            <p:ph type="title"/>
          </p:nvPr>
        </p:nvSpPr>
        <p:spPr>
          <a:xfrm>
            <a:off x="5321300" y="2350770"/>
            <a:ext cx="4484370" cy="461645"/>
          </a:xfrm>
          <a:prstGeom prst="rect">
            <a:avLst/>
          </a:prstGeom>
        </p:spPr>
        <p:txBody>
          <a:bodyPr vert="horz" wrap="square" lIns="0" tIns="0" rIns="0" bIns="0" rtlCol="0">
            <a:spAutoFit/>
          </a:bodyPr>
          <a:p>
            <a:pPr marL="12700">
              <a:lnSpc>
                <a:spcPct val="100000"/>
              </a:lnSpc>
            </a:pPr>
            <a:r>
              <a:rPr lang="zh-CN" sz="3000" b="1" spc="350" dirty="0">
                <a:sym typeface="+mn-ea"/>
              </a:rPr>
              <a:t>刘国钧故居项目位置</a:t>
            </a:r>
            <a:endParaRPr lang="zh-CN" sz="3000" b="1" spc="350" dirty="0">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2"/>
          <p:cNvSpPr txBox="1"/>
          <p:nvPr/>
        </p:nvSpPr>
        <p:spPr>
          <a:xfrm>
            <a:off x="12875260" y="222250"/>
            <a:ext cx="1966595" cy="215265"/>
          </a:xfrm>
          <a:prstGeom prst="rect">
            <a:avLst/>
          </a:prstGeom>
        </p:spPr>
        <p:txBody>
          <a:bodyPr vert="horz" wrap="square" lIns="0" tIns="0" rIns="0" bIns="0" rtlCol="0">
            <a:spAutoFit/>
          </a:bodyPr>
          <a:p>
            <a:pPr marL="12700">
              <a:lnSpc>
                <a:spcPct val="100000"/>
              </a:lnSpc>
            </a:pPr>
            <a:r>
              <a:rPr lang="zh-CN" sz="1400" dirty="0">
                <a:solidFill>
                  <a:srgbClr val="231F20"/>
                </a:solidFill>
                <a:latin typeface="微软雅黑" panose="020B0503020204020204" charset="-122"/>
                <a:cs typeface="微软雅黑" panose="020B0503020204020204" charset="-122"/>
              </a:rPr>
              <a:t>刘国钧</a:t>
            </a:r>
            <a:r>
              <a:rPr sz="1400" dirty="0">
                <a:solidFill>
                  <a:srgbClr val="231F20"/>
                </a:solidFill>
                <a:latin typeface="微软雅黑" panose="020B0503020204020204" charset="-122"/>
                <a:cs typeface="微软雅黑" panose="020B0503020204020204" charset="-122"/>
              </a:rPr>
              <a:t>故居修缮方案</a:t>
            </a:r>
            <a:endParaRPr sz="1400">
              <a:latin typeface="微软雅黑" panose="020B0503020204020204" charset="-122"/>
              <a:cs typeface="微软雅黑" panose="020B0503020204020204" charset="-122"/>
            </a:endParaRPr>
          </a:p>
        </p:txBody>
      </p:sp>
      <p:graphicFrame>
        <p:nvGraphicFramePr>
          <p:cNvPr id="5" name="表格 4"/>
          <p:cNvGraphicFramePr>
            <a:graphicFrameLocks noGrp="1"/>
          </p:cNvGraphicFramePr>
          <p:nvPr>
            <p:custDataLst>
              <p:tags r:id="rId1"/>
            </p:custDataLst>
          </p:nvPr>
        </p:nvGraphicFramePr>
        <p:xfrm>
          <a:off x="7289800" y="2780030"/>
          <a:ext cx="7552055" cy="6508750"/>
        </p:xfrm>
        <a:graphic>
          <a:graphicData uri="http://schemas.openxmlformats.org/drawingml/2006/table">
            <a:tbl>
              <a:tblPr>
                <a:tableStyleId>{5C22544A-7EE6-4342-B048-85BDC9FD1C3A}</a:tableStyleId>
              </a:tblPr>
              <a:tblGrid>
                <a:gridCol w="403225"/>
                <a:gridCol w="1000760"/>
                <a:gridCol w="750570"/>
                <a:gridCol w="1293495"/>
                <a:gridCol w="1323340"/>
                <a:gridCol w="1390015"/>
                <a:gridCol w="1390650"/>
              </a:tblGrid>
              <a:tr h="594360">
                <a:tc>
                  <a:txBody>
                    <a:bodyPr/>
                    <a:p>
                      <a:pPr algn="ctr" fontAlgn="ctr"/>
                      <a:r>
                        <a:rPr lang="zh-CN" altLang="en-US" sz="1400" u="none" strike="noStrike" dirty="0">
                          <a:effectLst/>
                        </a:rPr>
                        <a:t>序号</a:t>
                      </a:r>
                      <a:endParaRPr lang="zh-CN" altLang="en-US" sz="1400" b="0" i="0" u="none" strike="noStrike" dirty="0">
                        <a:effectLst/>
                        <a:latin typeface="宋体" panose="02010600030101010101" pitchFamily="2" charset="-122"/>
                      </a:endParaRPr>
                    </a:p>
                  </a:txBody>
                  <a:tcPr marL="9525" marR="9525" marT="9525" marB="0" anchor="ctr"/>
                </a:tc>
                <a:tc>
                  <a:txBody>
                    <a:bodyPr/>
                    <a:p>
                      <a:pPr algn="ctr" fontAlgn="ctr"/>
                      <a:r>
                        <a:rPr lang="zh-CN" altLang="en-US" sz="1400" u="none" strike="noStrike">
                          <a:effectLst/>
                        </a:rPr>
                        <a:t>楼座名</a:t>
                      </a:r>
                      <a:endParaRPr lang="zh-CN" altLang="en-US" sz="1400" b="0" i="0" u="none" strike="noStrike">
                        <a:effectLst/>
                        <a:latin typeface="宋体" panose="02010600030101010101" pitchFamily="2" charset="-122"/>
                      </a:endParaRPr>
                    </a:p>
                  </a:txBody>
                  <a:tcPr marL="9525" marR="9525" marT="9525" marB="0" anchor="ctr"/>
                </a:tc>
                <a:tc>
                  <a:txBody>
                    <a:bodyPr/>
                    <a:p>
                      <a:pPr algn="ctr" fontAlgn="ctr"/>
                      <a:r>
                        <a:rPr lang="zh-CN" altLang="en-US" sz="1400" u="none" strike="noStrike">
                          <a:effectLst/>
                        </a:rPr>
                        <a:t>层数</a:t>
                      </a:r>
                      <a:endParaRPr lang="zh-CN" altLang="en-US" sz="1400" b="0" i="0" u="none" strike="noStrike">
                        <a:effectLst/>
                        <a:latin typeface="宋体" panose="02010600030101010101" pitchFamily="2" charset="-122"/>
                      </a:endParaRPr>
                    </a:p>
                  </a:txBody>
                  <a:tcPr marL="9525" marR="9525" marT="9525" marB="0" anchor="ctr"/>
                </a:tc>
                <a:tc>
                  <a:txBody>
                    <a:bodyPr/>
                    <a:p>
                      <a:pPr algn="ctr" fontAlgn="ctr"/>
                      <a:r>
                        <a:rPr lang="zh-CN" altLang="en-US" sz="1400" u="none" strike="noStrike">
                          <a:effectLst/>
                        </a:rPr>
                        <a:t>建筑面积（</a:t>
                      </a:r>
                      <a:r>
                        <a:rPr lang="en-US" altLang="zh-CN" sz="1400" u="none" strike="noStrike">
                          <a:effectLst/>
                        </a:rPr>
                        <a:t>m</a:t>
                      </a:r>
                      <a:r>
                        <a:rPr lang="en-US" altLang="zh-CN" sz="1400" u="none" strike="noStrike" baseline="30000">
                          <a:effectLst/>
                        </a:rPr>
                        <a:t>2</a:t>
                      </a:r>
                      <a:r>
                        <a:rPr lang="zh-CN" altLang="en-US" sz="1400" u="none" strike="noStrike">
                          <a:effectLst/>
                        </a:rPr>
                        <a:t>）</a:t>
                      </a:r>
                      <a:endParaRPr lang="zh-CN" altLang="en-US" sz="1400" b="0" i="0" u="none" strike="noStrike">
                        <a:effectLst/>
                        <a:latin typeface="宋体" panose="02010600030101010101" pitchFamily="2" charset="-122"/>
                      </a:endParaRPr>
                    </a:p>
                  </a:txBody>
                  <a:tcPr marL="9525" marR="9525" marT="9525" marB="0" anchor="ctr"/>
                </a:tc>
                <a:tc>
                  <a:txBody>
                    <a:bodyPr/>
                    <a:p>
                      <a:pPr algn="ctr" fontAlgn="ctr"/>
                      <a:r>
                        <a:rPr lang="zh-CN" altLang="en-US" sz="1400" u="none" strike="noStrike" dirty="0">
                          <a:effectLst/>
                        </a:rPr>
                        <a:t>备注</a:t>
                      </a:r>
                      <a:endParaRPr lang="zh-CN" altLang="en-US" sz="1400" b="0" i="0" u="none" strike="noStrike" dirty="0">
                        <a:effectLst/>
                        <a:latin typeface="宋体" panose="02010600030101010101" pitchFamily="2" charset="-122"/>
                      </a:endParaRPr>
                    </a:p>
                  </a:txBody>
                  <a:tcPr marL="9525" marR="9525" marT="9525" marB="0" anchor="ctr"/>
                </a:tc>
                <a:tc>
                  <a:txBody>
                    <a:bodyPr/>
                    <a:p>
                      <a:pPr algn="l" fontAlgn="ctr"/>
                      <a:r>
                        <a:rPr lang="zh-CN" altLang="en-US" sz="1400" u="none" strike="noStrike" dirty="0">
                          <a:effectLst/>
                        </a:rPr>
                        <a:t>　</a:t>
                      </a:r>
                      <a:r>
                        <a:rPr lang="zh-CN" altLang="en-US" sz="1400" u="none" strike="noStrike" dirty="0" smtClean="0">
                          <a:effectLst/>
                        </a:rPr>
                        <a:t>合计建筑面积（㎡）</a:t>
                      </a:r>
                      <a:endParaRPr lang="zh-CN" altLang="en-US" sz="1400" b="0" i="0" u="none" strike="noStrike" dirty="0">
                        <a:effectLst/>
                        <a:latin typeface="宋体" panose="02010600030101010101" pitchFamily="2" charset="-122"/>
                      </a:endParaRPr>
                    </a:p>
                  </a:txBody>
                  <a:tcPr marL="9525" marR="9525" marT="9525" marB="0" anchor="ctr"/>
                </a:tc>
                <a:tc>
                  <a:txBody>
                    <a:bodyPr/>
                    <a:p>
                      <a:pPr algn="ctr" fontAlgn="ctr"/>
                      <a:r>
                        <a:rPr lang="zh-CN" altLang="en-US" sz="1400" b="0" i="0" u="none" strike="noStrike" dirty="0" smtClean="0">
                          <a:effectLst/>
                          <a:latin typeface="宋体" panose="02010600030101010101" pitchFamily="2" charset="-122"/>
                        </a:rPr>
                        <a:t>备注</a:t>
                      </a:r>
                      <a:endParaRPr lang="zh-CN" altLang="en-US" sz="1400" b="0" i="0" u="none" strike="noStrike" dirty="0" smtClean="0">
                        <a:effectLst/>
                        <a:latin typeface="宋体" panose="02010600030101010101" pitchFamily="2" charset="-122"/>
                      </a:endParaRPr>
                    </a:p>
                  </a:txBody>
                  <a:tcPr marL="9525" marR="9525" marT="9525" marB="0" anchor="ctr"/>
                </a:tc>
              </a:tr>
              <a:tr h="537845">
                <a:tc>
                  <a:txBody>
                    <a:bodyPr/>
                    <a:p>
                      <a:pPr algn="ctr" fontAlgn="ctr"/>
                      <a:r>
                        <a:rPr lang="en-US" altLang="zh-CN" sz="1400" u="none" strike="noStrike">
                          <a:effectLst/>
                        </a:rPr>
                        <a:t>1</a:t>
                      </a:r>
                      <a:endParaRPr lang="en-US" altLang="zh-CN" sz="1400" b="0" i="0" u="none" strike="noStrike">
                        <a:effectLst/>
                        <a:latin typeface="宋体" panose="02010600030101010101" pitchFamily="2" charset="-122"/>
                      </a:endParaRPr>
                    </a:p>
                  </a:txBody>
                  <a:tcPr marL="9525" marR="9525" marT="9525" marB="0" anchor="ctr"/>
                </a:tc>
                <a:tc>
                  <a:txBody>
                    <a:bodyPr/>
                    <a:p>
                      <a:pPr algn="ctr" fontAlgn="ctr"/>
                      <a:r>
                        <a:rPr lang="zh-CN" altLang="en-US" sz="1400" u="none" strike="noStrike" dirty="0">
                          <a:effectLst/>
                        </a:rPr>
                        <a:t>迎宾楼</a:t>
                      </a:r>
                      <a:endParaRPr lang="zh-CN" altLang="en-US" sz="1400" b="0" i="0" u="none" strike="noStrike" dirty="0">
                        <a:effectLst/>
                        <a:latin typeface="宋体" panose="02010600030101010101" pitchFamily="2" charset="-122"/>
                      </a:endParaRPr>
                    </a:p>
                  </a:txBody>
                  <a:tcPr marL="9525" marR="9525" marT="9525" marB="0" anchor="ctr"/>
                </a:tc>
                <a:tc>
                  <a:txBody>
                    <a:bodyPr/>
                    <a:p>
                      <a:pPr algn="ctr" fontAlgn="ctr"/>
                      <a:r>
                        <a:rPr lang="en-US" altLang="zh-CN" sz="1400" u="none" strike="noStrike" dirty="0">
                          <a:effectLst/>
                        </a:rPr>
                        <a:t>1</a:t>
                      </a:r>
                      <a:endParaRPr lang="en-US" altLang="zh-CN" sz="1400" b="0" i="0" u="none" strike="noStrike" dirty="0">
                        <a:effectLst/>
                        <a:latin typeface="宋体" panose="02010600030101010101" pitchFamily="2" charset="-122"/>
                      </a:endParaRPr>
                    </a:p>
                  </a:txBody>
                  <a:tcPr marL="9525" marR="9525" marT="9525" marB="0" anchor="ctr"/>
                </a:tc>
                <a:tc>
                  <a:txBody>
                    <a:bodyPr/>
                    <a:p>
                      <a:pPr algn="ctr" fontAlgn="ctr"/>
                      <a:r>
                        <a:rPr lang="en-US" altLang="zh-CN" sz="1400" u="none" strike="noStrike" dirty="0">
                          <a:effectLst/>
                        </a:rPr>
                        <a:t>162.43</a:t>
                      </a:r>
                      <a:endParaRPr lang="en-US" altLang="zh-CN" sz="1400" b="0" i="0" u="none" strike="noStrike" dirty="0">
                        <a:effectLst/>
                        <a:latin typeface="宋体" panose="02010600030101010101" pitchFamily="2" charset="-122"/>
                      </a:endParaRPr>
                    </a:p>
                  </a:txBody>
                  <a:tcPr marL="9525" marR="9525" marT="9525" marB="0" anchor="ctr"/>
                </a:tc>
                <a:tc>
                  <a:txBody>
                    <a:bodyPr/>
                    <a:p>
                      <a:pPr algn="ctr" fontAlgn="ctr"/>
                      <a:r>
                        <a:rPr lang="en-US" altLang="zh-CN" sz="1400" u="none" strike="noStrike">
                          <a:effectLst/>
                        </a:rPr>
                        <a:t>1# 2003</a:t>
                      </a:r>
                      <a:r>
                        <a:rPr lang="zh-CN" altLang="en-US" sz="1400" u="none" strike="noStrike">
                          <a:effectLst/>
                        </a:rPr>
                        <a:t>年建</a:t>
                      </a:r>
                      <a:endParaRPr lang="zh-CN" altLang="en-US" sz="1400" b="0" i="0" u="none" strike="noStrike">
                        <a:effectLst/>
                        <a:latin typeface="宋体" panose="02010600030101010101" pitchFamily="2" charset="-122"/>
                      </a:endParaRPr>
                    </a:p>
                  </a:txBody>
                  <a:tcPr marL="9525" marR="9525" marT="9525" marB="0" anchor="ctr"/>
                </a:tc>
                <a:tc rowSpan="3">
                  <a:txBody>
                    <a:bodyPr/>
                    <a:p>
                      <a:pPr algn="ctr" fontAlgn="ctr"/>
                      <a:r>
                        <a:rPr lang="en-US" altLang="zh-CN" sz="1400" u="none" strike="noStrike">
                          <a:effectLst/>
                        </a:rPr>
                        <a:t>1238.93</a:t>
                      </a:r>
                      <a:endParaRPr lang="en-US" altLang="zh-CN" sz="1400" b="0" i="0" u="none" strike="noStrike">
                        <a:effectLst/>
                        <a:latin typeface="宋体" panose="02010600030101010101" pitchFamily="2" charset="-122"/>
                      </a:endParaRPr>
                    </a:p>
                  </a:txBody>
                  <a:tcPr marL="9525" marR="9525" marT="9525" marB="0" anchor="ctr"/>
                </a:tc>
                <a:tc rowSpan="3">
                  <a:txBody>
                    <a:bodyPr/>
                    <a:p>
                      <a:pPr algn="ctr" fontAlgn="ctr"/>
                      <a:r>
                        <a:rPr lang="zh-CN" altLang="en-US" sz="1400" b="0" i="0" u="none" strike="noStrike" dirty="0" smtClean="0">
                          <a:effectLst/>
                          <a:latin typeface="宋体" panose="02010600030101010101" pitchFamily="2" charset="-122"/>
                        </a:rPr>
                        <a:t>对外租赁</a:t>
                      </a:r>
                      <a:endParaRPr lang="zh-CN" altLang="en-US" sz="1400" b="0" i="0" u="none" strike="noStrike" dirty="0" smtClean="0">
                        <a:effectLst/>
                        <a:latin typeface="宋体" panose="02010600030101010101" pitchFamily="2" charset="-122"/>
                      </a:endParaRPr>
                    </a:p>
                  </a:txBody>
                  <a:tcPr marL="9525" marR="9525" marT="9525" marB="0" anchor="ctr"/>
                </a:tc>
              </a:tr>
              <a:tr h="537210">
                <a:tc>
                  <a:txBody>
                    <a:bodyPr/>
                    <a:p>
                      <a:pPr algn="ctr" fontAlgn="ctr"/>
                      <a:r>
                        <a:rPr lang="en-US" altLang="zh-CN" sz="1400" u="none" strike="noStrike">
                          <a:effectLst/>
                        </a:rPr>
                        <a:t>2</a:t>
                      </a:r>
                      <a:endParaRPr lang="en-US" altLang="zh-CN" sz="1400" b="0" i="0" u="none" strike="noStrike">
                        <a:effectLst/>
                        <a:latin typeface="宋体" panose="02010600030101010101" pitchFamily="2" charset="-122"/>
                      </a:endParaRPr>
                    </a:p>
                  </a:txBody>
                  <a:tcPr marL="9525" marR="9525" marT="9525" marB="0" anchor="ctr"/>
                </a:tc>
                <a:tc>
                  <a:txBody>
                    <a:bodyPr/>
                    <a:p>
                      <a:pPr algn="ctr" fontAlgn="ctr"/>
                      <a:r>
                        <a:rPr lang="zh-CN" altLang="en-US" sz="1400" u="none" strike="noStrike">
                          <a:effectLst/>
                        </a:rPr>
                        <a:t>敬修楼</a:t>
                      </a:r>
                      <a:endParaRPr lang="zh-CN" altLang="en-US" sz="1400" b="0" i="0" u="none" strike="noStrike">
                        <a:effectLst/>
                        <a:latin typeface="宋体" panose="02010600030101010101" pitchFamily="2" charset="-122"/>
                      </a:endParaRPr>
                    </a:p>
                  </a:txBody>
                  <a:tcPr marL="9525" marR="9525" marT="9525" marB="0" anchor="ctr"/>
                </a:tc>
                <a:tc>
                  <a:txBody>
                    <a:bodyPr/>
                    <a:p>
                      <a:pPr algn="ctr" fontAlgn="ctr"/>
                      <a:r>
                        <a:rPr lang="en-US" altLang="zh-CN" sz="1400" u="none" strike="noStrike">
                          <a:effectLst/>
                        </a:rPr>
                        <a:t>2</a:t>
                      </a:r>
                      <a:endParaRPr lang="en-US" altLang="zh-CN" sz="1400" b="0" i="0" u="none" strike="noStrike">
                        <a:effectLst/>
                        <a:latin typeface="宋体" panose="02010600030101010101" pitchFamily="2" charset="-122"/>
                      </a:endParaRPr>
                    </a:p>
                  </a:txBody>
                  <a:tcPr marL="9525" marR="9525" marT="9525" marB="0" anchor="ctr"/>
                </a:tc>
                <a:tc>
                  <a:txBody>
                    <a:bodyPr/>
                    <a:p>
                      <a:pPr algn="ctr" fontAlgn="ctr"/>
                      <a:r>
                        <a:rPr lang="en-US" altLang="zh-CN" sz="1400" u="none" strike="noStrike">
                          <a:effectLst/>
                        </a:rPr>
                        <a:t>302.08</a:t>
                      </a:r>
                      <a:endParaRPr lang="en-US" altLang="zh-CN" sz="1400" b="0" i="0" u="none" strike="noStrike">
                        <a:effectLst/>
                        <a:latin typeface="宋体" panose="02010600030101010101" pitchFamily="2" charset="-122"/>
                      </a:endParaRPr>
                    </a:p>
                  </a:txBody>
                  <a:tcPr marL="9525" marR="9525" marT="9525" marB="0" anchor="ctr"/>
                </a:tc>
                <a:tc>
                  <a:txBody>
                    <a:bodyPr/>
                    <a:p>
                      <a:pPr algn="ctr" fontAlgn="ctr"/>
                      <a:r>
                        <a:rPr lang="en-US" altLang="zh-CN" sz="1400" u="none" strike="noStrike">
                          <a:effectLst/>
                        </a:rPr>
                        <a:t>2# 2003</a:t>
                      </a:r>
                      <a:r>
                        <a:rPr lang="zh-CN" altLang="en-US" sz="1400" u="none" strike="noStrike">
                          <a:effectLst/>
                        </a:rPr>
                        <a:t>年建</a:t>
                      </a:r>
                      <a:endParaRPr lang="zh-CN" altLang="en-US" sz="1400" b="0" i="0" u="none" strike="noStrike">
                        <a:effectLst/>
                        <a:latin typeface="宋体" panose="02010600030101010101" pitchFamily="2" charset="-122"/>
                      </a:endParaRPr>
                    </a:p>
                  </a:txBody>
                  <a:tcPr marL="9525" marR="9525" marT="9525" marB="0" anchor="ctr"/>
                </a:tc>
                <a:tc vMerge="1">
                  <a:tcPr/>
                </a:tc>
                <a:tc vMerge="1">
                  <a:tcPr/>
                </a:tc>
              </a:tr>
              <a:tr h="537845">
                <a:tc>
                  <a:txBody>
                    <a:bodyPr/>
                    <a:p>
                      <a:pPr algn="ctr" fontAlgn="ctr"/>
                      <a:r>
                        <a:rPr lang="en-US" altLang="zh-CN" sz="1400" u="none" strike="noStrike">
                          <a:effectLst/>
                        </a:rPr>
                        <a:t>3</a:t>
                      </a:r>
                      <a:endParaRPr lang="en-US" altLang="zh-CN" sz="1400" b="0" i="0" u="none" strike="noStrike">
                        <a:effectLst/>
                        <a:latin typeface="宋体" panose="02010600030101010101" pitchFamily="2" charset="-122"/>
                      </a:endParaRPr>
                    </a:p>
                  </a:txBody>
                  <a:tcPr marL="9525" marR="9525" marT="9525" marB="0" anchor="ctr"/>
                </a:tc>
                <a:tc>
                  <a:txBody>
                    <a:bodyPr/>
                    <a:p>
                      <a:pPr algn="ctr" fontAlgn="ctr"/>
                      <a:r>
                        <a:rPr lang="zh-CN" altLang="en-US" sz="1400" u="none" strike="noStrike">
                          <a:effectLst/>
                        </a:rPr>
                        <a:t>兴业楼</a:t>
                      </a:r>
                      <a:endParaRPr lang="zh-CN" altLang="en-US" sz="1400" b="0" i="0" u="none" strike="noStrike">
                        <a:effectLst/>
                        <a:latin typeface="宋体" panose="02010600030101010101" pitchFamily="2" charset="-122"/>
                      </a:endParaRPr>
                    </a:p>
                  </a:txBody>
                  <a:tcPr marL="9525" marR="9525" marT="9525" marB="0" anchor="ctr"/>
                </a:tc>
                <a:tc>
                  <a:txBody>
                    <a:bodyPr/>
                    <a:p>
                      <a:pPr algn="ctr" fontAlgn="ctr"/>
                      <a:r>
                        <a:rPr lang="en-US" altLang="zh-CN" sz="1400" u="none" strike="noStrike">
                          <a:effectLst/>
                        </a:rPr>
                        <a:t>3</a:t>
                      </a:r>
                      <a:endParaRPr lang="en-US" altLang="zh-CN" sz="1400" b="0" i="0" u="none" strike="noStrike">
                        <a:effectLst/>
                        <a:latin typeface="宋体" panose="02010600030101010101" pitchFamily="2" charset="-122"/>
                      </a:endParaRPr>
                    </a:p>
                  </a:txBody>
                  <a:tcPr marL="9525" marR="9525" marT="9525" marB="0" anchor="ctr"/>
                </a:tc>
                <a:tc>
                  <a:txBody>
                    <a:bodyPr/>
                    <a:p>
                      <a:pPr algn="ctr" fontAlgn="ctr"/>
                      <a:r>
                        <a:rPr lang="en-US" altLang="zh-CN" sz="1400" u="none" strike="noStrike">
                          <a:effectLst/>
                        </a:rPr>
                        <a:t>774.42</a:t>
                      </a:r>
                      <a:endParaRPr lang="en-US" altLang="zh-CN" sz="1400" b="0" i="0" u="none" strike="noStrike">
                        <a:effectLst/>
                        <a:latin typeface="宋体" panose="02010600030101010101" pitchFamily="2" charset="-122"/>
                      </a:endParaRPr>
                    </a:p>
                  </a:txBody>
                  <a:tcPr marL="9525" marR="9525" marT="9525" marB="0" anchor="ctr"/>
                </a:tc>
                <a:tc>
                  <a:txBody>
                    <a:bodyPr/>
                    <a:p>
                      <a:pPr algn="ctr" fontAlgn="ctr"/>
                      <a:r>
                        <a:rPr lang="en-US" altLang="zh-CN" sz="1400" u="none" strike="noStrike">
                          <a:effectLst/>
                        </a:rPr>
                        <a:t>3# 2003</a:t>
                      </a:r>
                      <a:r>
                        <a:rPr lang="zh-CN" altLang="en-US" sz="1400" u="none" strike="noStrike">
                          <a:effectLst/>
                        </a:rPr>
                        <a:t>年建</a:t>
                      </a:r>
                      <a:endParaRPr lang="zh-CN" altLang="en-US" sz="1400" b="0" i="0" u="none" strike="noStrike">
                        <a:effectLst/>
                        <a:latin typeface="宋体" panose="02010600030101010101" pitchFamily="2" charset="-122"/>
                      </a:endParaRPr>
                    </a:p>
                  </a:txBody>
                  <a:tcPr marL="9525" marR="9525" marT="9525" marB="0" anchor="ctr"/>
                </a:tc>
                <a:tc vMerge="1">
                  <a:tcPr/>
                </a:tc>
                <a:tc vMerge="1">
                  <a:tcPr/>
                </a:tc>
              </a:tr>
              <a:tr h="537845">
                <a:tc>
                  <a:txBody>
                    <a:bodyPr/>
                    <a:p>
                      <a:pPr algn="ctr" fontAlgn="ctr"/>
                      <a:r>
                        <a:rPr lang="en-US" altLang="zh-CN" sz="1400" u="none" strike="noStrike">
                          <a:effectLst/>
                        </a:rPr>
                        <a:t>4</a:t>
                      </a:r>
                      <a:endParaRPr lang="en-US" altLang="zh-CN" sz="1400" b="0" i="0" u="none" strike="noStrike">
                        <a:effectLst/>
                        <a:latin typeface="宋体" panose="02010600030101010101" pitchFamily="2" charset="-122"/>
                      </a:endParaRPr>
                    </a:p>
                  </a:txBody>
                  <a:tcPr marL="9525" marR="9525" marT="9525" marB="0" anchor="ctr"/>
                </a:tc>
                <a:tc>
                  <a:txBody>
                    <a:bodyPr/>
                    <a:p>
                      <a:pPr algn="ctr" fontAlgn="ctr"/>
                      <a:r>
                        <a:rPr lang="zh-CN" altLang="en-US" sz="1400" u="none" strike="noStrike">
                          <a:effectLst/>
                        </a:rPr>
                        <a:t>天香楼</a:t>
                      </a:r>
                      <a:endParaRPr lang="zh-CN" altLang="en-US" sz="1400" b="0" i="0" u="none" strike="noStrike">
                        <a:effectLst/>
                        <a:latin typeface="宋体" panose="02010600030101010101" pitchFamily="2" charset="-122"/>
                      </a:endParaRPr>
                    </a:p>
                  </a:txBody>
                  <a:tcPr marL="9525" marR="9525" marT="9525" marB="0" anchor="ctr"/>
                </a:tc>
                <a:tc>
                  <a:txBody>
                    <a:bodyPr/>
                    <a:p>
                      <a:pPr algn="ctr" fontAlgn="ctr"/>
                      <a:r>
                        <a:rPr lang="en-US" altLang="zh-CN" sz="1400" u="none" strike="noStrike">
                          <a:effectLst/>
                        </a:rPr>
                        <a:t>2</a:t>
                      </a:r>
                      <a:endParaRPr lang="en-US" altLang="zh-CN" sz="1400" b="0" i="0" u="none" strike="noStrike">
                        <a:effectLst/>
                        <a:latin typeface="宋体" panose="02010600030101010101" pitchFamily="2" charset="-122"/>
                      </a:endParaRPr>
                    </a:p>
                  </a:txBody>
                  <a:tcPr marL="9525" marR="9525" marT="9525" marB="0" anchor="ctr"/>
                </a:tc>
                <a:tc>
                  <a:txBody>
                    <a:bodyPr/>
                    <a:p>
                      <a:pPr algn="ctr" fontAlgn="ctr"/>
                      <a:r>
                        <a:rPr lang="en-US" altLang="zh-CN" sz="1400" u="none" strike="noStrike">
                          <a:effectLst/>
                        </a:rPr>
                        <a:t>171.27</a:t>
                      </a:r>
                      <a:endParaRPr lang="en-US" altLang="zh-CN" sz="1400" b="0" i="0" u="none" strike="noStrike">
                        <a:effectLst/>
                        <a:latin typeface="宋体" panose="02010600030101010101" pitchFamily="2" charset="-122"/>
                      </a:endParaRPr>
                    </a:p>
                  </a:txBody>
                  <a:tcPr marL="9525" marR="9525" marT="9525" marB="0" anchor="ctr"/>
                </a:tc>
                <a:tc>
                  <a:txBody>
                    <a:bodyPr/>
                    <a:p>
                      <a:pPr algn="ctr" fontAlgn="ctr"/>
                      <a:r>
                        <a:rPr lang="en-US" altLang="zh-CN" sz="1400" u="none" strike="noStrike">
                          <a:effectLst/>
                        </a:rPr>
                        <a:t>12#</a:t>
                      </a:r>
                      <a:endParaRPr lang="en-US" altLang="zh-CN" sz="1400" b="0" i="0" u="none" strike="noStrike">
                        <a:effectLst/>
                        <a:latin typeface="宋体" panose="02010600030101010101" pitchFamily="2" charset="-122"/>
                      </a:endParaRPr>
                    </a:p>
                  </a:txBody>
                  <a:tcPr marL="9525" marR="9525" marT="9525" marB="0" anchor="ctr"/>
                </a:tc>
                <a:tc rowSpan="6">
                  <a:txBody>
                    <a:bodyPr/>
                    <a:p>
                      <a:pPr algn="ctr" fontAlgn="ctr"/>
                      <a:r>
                        <a:rPr lang="en-US" altLang="zh-CN" sz="1400" u="none" strike="noStrike">
                          <a:effectLst/>
                        </a:rPr>
                        <a:t>502.09</a:t>
                      </a:r>
                      <a:endParaRPr lang="en-US" altLang="zh-CN" sz="1400" b="0" i="0" u="none" strike="noStrike">
                        <a:effectLst/>
                        <a:latin typeface="宋体" panose="02010600030101010101" pitchFamily="2" charset="-122"/>
                      </a:endParaRPr>
                    </a:p>
                  </a:txBody>
                  <a:tcPr marL="9525" marR="9525" marT="9525" marB="0" anchor="ctr"/>
                </a:tc>
                <a:tc rowSpan="6">
                  <a:txBody>
                    <a:bodyPr/>
                    <a:p>
                      <a:pPr algn="ctr" fontAlgn="ctr"/>
                      <a:r>
                        <a:rPr lang="zh-CN" altLang="en-US" sz="1400" b="0" i="0" u="none" strike="noStrike" dirty="0" smtClean="0">
                          <a:effectLst/>
                          <a:latin typeface="宋体" panose="02010600030101010101" pitchFamily="2" charset="-122"/>
                        </a:rPr>
                        <a:t>文保保留建筑</a:t>
                      </a:r>
                      <a:endParaRPr lang="zh-CN" altLang="en-US" sz="1400" b="0" i="0" u="none" strike="noStrike" dirty="0" smtClean="0">
                        <a:effectLst/>
                        <a:latin typeface="宋体" panose="02010600030101010101" pitchFamily="2" charset="-122"/>
                      </a:endParaRPr>
                    </a:p>
                  </a:txBody>
                  <a:tcPr marL="9525" marR="9525" marT="9525" marB="0" anchor="ctr"/>
                </a:tc>
              </a:tr>
              <a:tr h="537210">
                <a:tc>
                  <a:txBody>
                    <a:bodyPr/>
                    <a:p>
                      <a:pPr algn="ctr" fontAlgn="ctr"/>
                      <a:r>
                        <a:rPr lang="en-US" altLang="zh-CN" sz="1400" u="none" strike="noStrike">
                          <a:effectLst/>
                        </a:rPr>
                        <a:t>5</a:t>
                      </a:r>
                      <a:endParaRPr lang="en-US" altLang="zh-CN" sz="1400" b="0" i="0" u="none" strike="noStrike">
                        <a:effectLst/>
                        <a:latin typeface="宋体" panose="02010600030101010101" pitchFamily="2" charset="-122"/>
                      </a:endParaRPr>
                    </a:p>
                  </a:txBody>
                  <a:tcPr marL="9525" marR="9525" marT="9525" marB="0" anchor="ctr"/>
                </a:tc>
                <a:tc>
                  <a:txBody>
                    <a:bodyPr/>
                    <a:p>
                      <a:pPr algn="ctr" fontAlgn="ctr"/>
                      <a:r>
                        <a:rPr lang="zh-CN" altLang="en-US" sz="1400" u="none" strike="noStrike">
                          <a:effectLst/>
                        </a:rPr>
                        <a:t>辅房及廊道</a:t>
                      </a:r>
                      <a:endParaRPr lang="zh-CN" altLang="en-US" sz="1400" b="0" i="0" u="none" strike="noStrike">
                        <a:effectLst/>
                        <a:latin typeface="宋体" panose="02010600030101010101" pitchFamily="2" charset="-122"/>
                      </a:endParaRPr>
                    </a:p>
                  </a:txBody>
                  <a:tcPr marL="9525" marR="9525" marT="9525" marB="0" anchor="ctr"/>
                </a:tc>
                <a:tc>
                  <a:txBody>
                    <a:bodyPr/>
                    <a:p>
                      <a:pPr algn="ctr" fontAlgn="ctr"/>
                      <a:r>
                        <a:rPr lang="en-US" altLang="zh-CN" sz="1400" u="none" strike="noStrike">
                          <a:effectLst/>
                        </a:rPr>
                        <a:t>1</a:t>
                      </a:r>
                      <a:endParaRPr lang="en-US" altLang="zh-CN" sz="1400" b="0" i="0" u="none" strike="noStrike">
                        <a:effectLst/>
                        <a:latin typeface="宋体" panose="02010600030101010101" pitchFamily="2" charset="-122"/>
                      </a:endParaRPr>
                    </a:p>
                  </a:txBody>
                  <a:tcPr marL="9525" marR="9525" marT="9525" marB="0" anchor="ctr"/>
                </a:tc>
                <a:tc>
                  <a:txBody>
                    <a:bodyPr/>
                    <a:p>
                      <a:pPr algn="ctr" fontAlgn="ctr"/>
                      <a:r>
                        <a:rPr lang="en-US" altLang="zh-CN" sz="1400" u="none" strike="noStrike">
                          <a:effectLst/>
                        </a:rPr>
                        <a:t>78.84</a:t>
                      </a:r>
                      <a:endParaRPr lang="en-US" altLang="zh-CN" sz="1400" b="0" i="0" u="none" strike="noStrike">
                        <a:effectLst/>
                        <a:latin typeface="宋体" panose="02010600030101010101" pitchFamily="2" charset="-122"/>
                      </a:endParaRPr>
                    </a:p>
                  </a:txBody>
                  <a:tcPr marL="9525" marR="9525" marT="9525" marB="0" anchor="ctr"/>
                </a:tc>
                <a:tc>
                  <a:txBody>
                    <a:bodyPr/>
                    <a:p>
                      <a:pPr algn="ctr" fontAlgn="ctr"/>
                      <a:r>
                        <a:rPr lang="en-US" altLang="zh-CN" sz="1400" u="none" strike="noStrike">
                          <a:effectLst/>
                        </a:rPr>
                        <a:t>13#</a:t>
                      </a:r>
                      <a:r>
                        <a:rPr lang="zh-CN" altLang="en-US" sz="1400" u="none" strike="noStrike">
                          <a:effectLst/>
                        </a:rPr>
                        <a:t>、</a:t>
                      </a:r>
                      <a:r>
                        <a:rPr lang="en-US" altLang="zh-CN" sz="1400" u="none" strike="noStrike">
                          <a:effectLst/>
                        </a:rPr>
                        <a:t>14#</a:t>
                      </a:r>
                      <a:r>
                        <a:rPr lang="zh-CN" altLang="en-US" sz="1400" u="none" strike="noStrike">
                          <a:effectLst/>
                        </a:rPr>
                        <a:t>、</a:t>
                      </a:r>
                      <a:r>
                        <a:rPr lang="en-US" altLang="zh-CN" sz="1400" u="none" strike="noStrike">
                          <a:effectLst/>
                        </a:rPr>
                        <a:t>15#</a:t>
                      </a:r>
                      <a:endParaRPr lang="en-US" altLang="zh-CN" sz="1400" b="0" i="0" u="none" strike="noStrike">
                        <a:effectLst/>
                        <a:latin typeface="宋体" panose="02010600030101010101" pitchFamily="2" charset="-122"/>
                      </a:endParaRPr>
                    </a:p>
                  </a:txBody>
                  <a:tcPr marL="9525" marR="9525" marT="9525" marB="0" anchor="ctr"/>
                </a:tc>
                <a:tc vMerge="1">
                  <a:tcPr/>
                </a:tc>
                <a:tc vMerge="1">
                  <a:tcPr/>
                </a:tc>
              </a:tr>
              <a:tr h="537845">
                <a:tc>
                  <a:txBody>
                    <a:bodyPr/>
                    <a:p>
                      <a:pPr algn="ctr" fontAlgn="ctr"/>
                      <a:r>
                        <a:rPr lang="en-US" altLang="zh-CN" sz="1400" u="none" strike="noStrike">
                          <a:effectLst/>
                        </a:rPr>
                        <a:t>6</a:t>
                      </a:r>
                      <a:endParaRPr lang="en-US" altLang="zh-CN" sz="1400" b="0" i="0" u="none" strike="noStrike">
                        <a:effectLst/>
                        <a:latin typeface="宋体" panose="02010600030101010101" pitchFamily="2" charset="-122"/>
                      </a:endParaRPr>
                    </a:p>
                  </a:txBody>
                  <a:tcPr marL="9525" marR="9525" marT="9525" marB="0" anchor="ctr"/>
                </a:tc>
                <a:tc>
                  <a:txBody>
                    <a:bodyPr/>
                    <a:p>
                      <a:pPr algn="ctr" fontAlgn="ctr"/>
                      <a:r>
                        <a:rPr lang="zh-CN" altLang="en-US" sz="1400" u="none" strike="noStrike">
                          <a:effectLst/>
                        </a:rPr>
                        <a:t>八桂堂</a:t>
                      </a:r>
                      <a:endParaRPr lang="zh-CN" altLang="en-US" sz="1400" b="0" i="0" u="none" strike="noStrike">
                        <a:effectLst/>
                        <a:latin typeface="宋体" panose="02010600030101010101" pitchFamily="2" charset="-122"/>
                      </a:endParaRPr>
                    </a:p>
                  </a:txBody>
                  <a:tcPr marL="9525" marR="9525" marT="9525" marB="0" anchor="ctr"/>
                </a:tc>
                <a:tc>
                  <a:txBody>
                    <a:bodyPr/>
                    <a:p>
                      <a:pPr algn="ctr" fontAlgn="ctr"/>
                      <a:r>
                        <a:rPr lang="en-US" altLang="zh-CN" sz="1400" u="none" strike="noStrike">
                          <a:effectLst/>
                        </a:rPr>
                        <a:t>1</a:t>
                      </a:r>
                      <a:endParaRPr lang="en-US" altLang="zh-CN" sz="1400" b="0" i="0" u="none" strike="noStrike">
                        <a:effectLst/>
                        <a:latin typeface="宋体" panose="02010600030101010101" pitchFamily="2" charset="-122"/>
                      </a:endParaRPr>
                    </a:p>
                  </a:txBody>
                  <a:tcPr marL="9525" marR="9525" marT="9525" marB="0" anchor="ctr"/>
                </a:tc>
                <a:tc>
                  <a:txBody>
                    <a:bodyPr/>
                    <a:p>
                      <a:pPr algn="ctr" fontAlgn="ctr"/>
                      <a:r>
                        <a:rPr lang="en-US" altLang="zh-CN" sz="1400" u="none" strike="noStrike">
                          <a:effectLst/>
                        </a:rPr>
                        <a:t>117.48</a:t>
                      </a:r>
                      <a:endParaRPr lang="en-US" altLang="zh-CN" sz="1400" b="0" i="0" u="none" strike="noStrike">
                        <a:effectLst/>
                        <a:latin typeface="宋体" panose="02010600030101010101" pitchFamily="2" charset="-122"/>
                      </a:endParaRPr>
                    </a:p>
                  </a:txBody>
                  <a:tcPr marL="9525" marR="9525" marT="9525" marB="0" anchor="ctr"/>
                </a:tc>
                <a:tc>
                  <a:txBody>
                    <a:bodyPr/>
                    <a:p>
                      <a:pPr algn="ctr" fontAlgn="ctr"/>
                      <a:r>
                        <a:rPr lang="en-US" altLang="zh-CN" sz="1400" u="none" strike="noStrike">
                          <a:effectLst/>
                        </a:rPr>
                        <a:t>16#</a:t>
                      </a:r>
                      <a:endParaRPr lang="en-US" altLang="zh-CN" sz="1400" b="0" i="0" u="none" strike="noStrike">
                        <a:effectLst/>
                        <a:latin typeface="宋体" panose="02010600030101010101" pitchFamily="2" charset="-122"/>
                      </a:endParaRPr>
                    </a:p>
                  </a:txBody>
                  <a:tcPr marL="9525" marR="9525" marT="9525" marB="0" anchor="ctr"/>
                </a:tc>
                <a:tc vMerge="1">
                  <a:tcPr/>
                </a:tc>
                <a:tc vMerge="1">
                  <a:tcPr/>
                </a:tc>
              </a:tr>
              <a:tr h="538480">
                <a:tc>
                  <a:txBody>
                    <a:bodyPr/>
                    <a:p>
                      <a:pPr algn="ctr" fontAlgn="ctr"/>
                      <a:r>
                        <a:rPr lang="en-US" altLang="zh-CN" sz="1400" u="none" strike="noStrike">
                          <a:effectLst/>
                        </a:rPr>
                        <a:t>7</a:t>
                      </a:r>
                      <a:endParaRPr lang="en-US" altLang="zh-CN" sz="1400" b="0" i="0" u="none" strike="noStrike">
                        <a:effectLst/>
                        <a:latin typeface="宋体" panose="02010600030101010101" pitchFamily="2" charset="-122"/>
                      </a:endParaRPr>
                    </a:p>
                  </a:txBody>
                  <a:tcPr marL="9525" marR="9525" marT="9525" marB="0" anchor="ctr"/>
                </a:tc>
                <a:tc>
                  <a:txBody>
                    <a:bodyPr/>
                    <a:p>
                      <a:pPr algn="ctr" fontAlgn="ctr"/>
                      <a:r>
                        <a:rPr lang="zh-CN" altLang="en-US" sz="1400" u="none" strike="noStrike">
                          <a:effectLst/>
                        </a:rPr>
                        <a:t>八桂堂廊道</a:t>
                      </a:r>
                      <a:endParaRPr lang="zh-CN" altLang="en-US" sz="1400" b="0" i="0" u="none" strike="noStrike">
                        <a:effectLst/>
                        <a:latin typeface="宋体" panose="02010600030101010101" pitchFamily="2" charset="-122"/>
                      </a:endParaRPr>
                    </a:p>
                  </a:txBody>
                  <a:tcPr marL="9525" marR="9525" marT="9525" marB="0" anchor="ctr"/>
                </a:tc>
                <a:tc>
                  <a:txBody>
                    <a:bodyPr/>
                    <a:p>
                      <a:pPr algn="ctr" fontAlgn="ctr"/>
                      <a:r>
                        <a:rPr lang="en-US" altLang="zh-CN" sz="1400" u="none" strike="noStrike">
                          <a:effectLst/>
                        </a:rPr>
                        <a:t>1</a:t>
                      </a:r>
                      <a:endParaRPr lang="en-US" altLang="zh-CN" sz="1400" b="0" i="0" u="none" strike="noStrike">
                        <a:effectLst/>
                        <a:latin typeface="宋体" panose="02010600030101010101" pitchFamily="2" charset="-122"/>
                      </a:endParaRPr>
                    </a:p>
                  </a:txBody>
                  <a:tcPr marL="9525" marR="9525" marT="9525" marB="0" anchor="ctr"/>
                </a:tc>
                <a:tc>
                  <a:txBody>
                    <a:bodyPr/>
                    <a:p>
                      <a:pPr algn="ctr" fontAlgn="ctr"/>
                      <a:r>
                        <a:rPr lang="en-US" altLang="zh-CN" sz="1400" u="none" strike="noStrike">
                          <a:effectLst/>
                        </a:rPr>
                        <a:t>26.72</a:t>
                      </a:r>
                      <a:endParaRPr lang="en-US" altLang="zh-CN" sz="1400" b="0" i="0" u="none" strike="noStrike">
                        <a:effectLst/>
                        <a:latin typeface="宋体" panose="02010600030101010101" pitchFamily="2" charset="-122"/>
                      </a:endParaRPr>
                    </a:p>
                  </a:txBody>
                  <a:tcPr marL="9525" marR="9525" marT="9525" marB="0" anchor="ctr"/>
                </a:tc>
                <a:tc>
                  <a:txBody>
                    <a:bodyPr/>
                    <a:p>
                      <a:pPr algn="ctr" fontAlgn="ctr"/>
                      <a:r>
                        <a:rPr lang="en-US" altLang="zh-CN" sz="1400" u="none" strike="noStrike">
                          <a:effectLst/>
                        </a:rPr>
                        <a:t>17#</a:t>
                      </a:r>
                      <a:r>
                        <a:rPr lang="zh-CN" altLang="en-US" sz="1400" u="none" strike="noStrike">
                          <a:effectLst/>
                        </a:rPr>
                        <a:t>、</a:t>
                      </a:r>
                      <a:r>
                        <a:rPr lang="en-US" altLang="zh-CN" sz="1400" u="none" strike="noStrike">
                          <a:effectLst/>
                        </a:rPr>
                        <a:t>17-1#</a:t>
                      </a:r>
                      <a:endParaRPr lang="en-US" altLang="zh-CN" sz="1400" b="0" i="0" u="none" strike="noStrike">
                        <a:effectLst/>
                        <a:latin typeface="宋体" panose="02010600030101010101" pitchFamily="2" charset="-122"/>
                      </a:endParaRPr>
                    </a:p>
                  </a:txBody>
                  <a:tcPr marL="9525" marR="9525" marT="9525" marB="0" anchor="ctr"/>
                </a:tc>
                <a:tc vMerge="1">
                  <a:tcPr/>
                </a:tc>
                <a:tc vMerge="1">
                  <a:tcPr/>
                </a:tc>
              </a:tr>
              <a:tr h="537210">
                <a:tc>
                  <a:txBody>
                    <a:bodyPr/>
                    <a:p>
                      <a:pPr algn="ctr" fontAlgn="ctr"/>
                      <a:r>
                        <a:rPr lang="en-US" altLang="zh-CN" sz="1400" u="none" strike="noStrike">
                          <a:effectLst/>
                        </a:rPr>
                        <a:t>8</a:t>
                      </a:r>
                      <a:endParaRPr lang="en-US" altLang="zh-CN" sz="1400" b="0" i="0" u="none" strike="noStrike">
                        <a:effectLst/>
                        <a:latin typeface="宋体" panose="02010600030101010101" pitchFamily="2" charset="-122"/>
                      </a:endParaRPr>
                    </a:p>
                  </a:txBody>
                  <a:tcPr marL="9525" marR="9525" marT="9525" marB="0" anchor="ctr"/>
                </a:tc>
                <a:tc>
                  <a:txBody>
                    <a:bodyPr/>
                    <a:p>
                      <a:pPr algn="ctr" fontAlgn="ctr"/>
                      <a:r>
                        <a:rPr lang="zh-CN" altLang="en-US" sz="1400" u="none" strike="noStrike">
                          <a:effectLst/>
                        </a:rPr>
                        <a:t>前厅</a:t>
                      </a:r>
                      <a:endParaRPr lang="zh-CN" altLang="en-US" sz="1400" b="0" i="0" u="none" strike="noStrike">
                        <a:effectLst/>
                        <a:latin typeface="宋体" panose="02010600030101010101" pitchFamily="2" charset="-122"/>
                      </a:endParaRPr>
                    </a:p>
                  </a:txBody>
                  <a:tcPr marL="9525" marR="9525" marT="9525" marB="0" anchor="ctr"/>
                </a:tc>
                <a:tc>
                  <a:txBody>
                    <a:bodyPr/>
                    <a:p>
                      <a:pPr algn="ctr" fontAlgn="ctr"/>
                      <a:r>
                        <a:rPr lang="en-US" altLang="zh-CN" sz="1400" u="none" strike="noStrike">
                          <a:effectLst/>
                        </a:rPr>
                        <a:t>1</a:t>
                      </a:r>
                      <a:endParaRPr lang="en-US" altLang="zh-CN" sz="1400" b="0" i="0" u="none" strike="noStrike">
                        <a:effectLst/>
                        <a:latin typeface="宋体" panose="02010600030101010101" pitchFamily="2" charset="-122"/>
                      </a:endParaRPr>
                    </a:p>
                  </a:txBody>
                  <a:tcPr marL="9525" marR="9525" marT="9525" marB="0" anchor="ctr"/>
                </a:tc>
                <a:tc>
                  <a:txBody>
                    <a:bodyPr/>
                    <a:p>
                      <a:pPr algn="ctr" fontAlgn="ctr"/>
                      <a:r>
                        <a:rPr lang="en-US" altLang="zh-CN" sz="1400" u="none" strike="noStrike">
                          <a:effectLst/>
                        </a:rPr>
                        <a:t>83.38</a:t>
                      </a:r>
                      <a:endParaRPr lang="en-US" altLang="zh-CN" sz="1400" b="0" i="0" u="none" strike="noStrike">
                        <a:effectLst/>
                        <a:latin typeface="宋体" panose="02010600030101010101" pitchFamily="2" charset="-122"/>
                      </a:endParaRPr>
                    </a:p>
                  </a:txBody>
                  <a:tcPr marL="9525" marR="9525" marT="9525" marB="0" anchor="ctr"/>
                </a:tc>
                <a:tc>
                  <a:txBody>
                    <a:bodyPr/>
                    <a:p>
                      <a:pPr algn="ctr" fontAlgn="ctr"/>
                      <a:r>
                        <a:rPr lang="en-US" altLang="zh-CN" sz="1400" u="none" strike="noStrike">
                          <a:effectLst/>
                        </a:rPr>
                        <a:t>18#</a:t>
                      </a:r>
                      <a:endParaRPr lang="en-US" altLang="zh-CN" sz="1400" b="0" i="0" u="none" strike="noStrike">
                        <a:effectLst/>
                        <a:latin typeface="宋体" panose="02010600030101010101" pitchFamily="2" charset="-122"/>
                      </a:endParaRPr>
                    </a:p>
                  </a:txBody>
                  <a:tcPr marL="9525" marR="9525" marT="9525" marB="0" anchor="ctr"/>
                </a:tc>
                <a:tc vMerge="1">
                  <a:tcPr/>
                </a:tc>
                <a:tc vMerge="1">
                  <a:tcPr/>
                </a:tc>
              </a:tr>
              <a:tr h="537210">
                <a:tc>
                  <a:txBody>
                    <a:bodyPr/>
                    <a:p>
                      <a:pPr algn="ctr" fontAlgn="ctr"/>
                      <a:r>
                        <a:rPr lang="en-US" altLang="zh-CN" sz="1400" u="none" strike="noStrike">
                          <a:effectLst/>
                        </a:rPr>
                        <a:t>9</a:t>
                      </a:r>
                      <a:endParaRPr lang="en-US" altLang="zh-CN" sz="1400" b="0" i="0" u="none" strike="noStrike">
                        <a:effectLst/>
                        <a:latin typeface="宋体" panose="02010600030101010101" pitchFamily="2" charset="-122"/>
                      </a:endParaRPr>
                    </a:p>
                  </a:txBody>
                  <a:tcPr marL="9525" marR="9525" marT="9525" marB="0" anchor="ctr"/>
                </a:tc>
                <a:tc>
                  <a:txBody>
                    <a:bodyPr/>
                    <a:p>
                      <a:pPr algn="ctr" fontAlgn="ctr"/>
                      <a:r>
                        <a:rPr lang="zh-CN" altLang="en-US" sz="1400" u="none" strike="noStrike">
                          <a:effectLst/>
                        </a:rPr>
                        <a:t>辅房</a:t>
                      </a:r>
                      <a:endParaRPr lang="zh-CN" altLang="en-US" sz="1400" b="0" i="0" u="none" strike="noStrike">
                        <a:effectLst/>
                        <a:latin typeface="宋体" panose="02010600030101010101" pitchFamily="2" charset="-122"/>
                      </a:endParaRPr>
                    </a:p>
                  </a:txBody>
                  <a:tcPr marL="9525" marR="9525" marT="9525" marB="0" anchor="ctr"/>
                </a:tc>
                <a:tc>
                  <a:txBody>
                    <a:bodyPr/>
                    <a:p>
                      <a:pPr algn="ctr" fontAlgn="ctr"/>
                      <a:r>
                        <a:rPr lang="en-US" altLang="zh-CN" sz="1400" u="none" strike="noStrike">
                          <a:effectLst/>
                        </a:rPr>
                        <a:t>1</a:t>
                      </a:r>
                      <a:endParaRPr lang="en-US" altLang="zh-CN" sz="1400" b="0" i="0" u="none" strike="noStrike">
                        <a:effectLst/>
                        <a:latin typeface="宋体" panose="02010600030101010101" pitchFamily="2" charset="-122"/>
                      </a:endParaRPr>
                    </a:p>
                  </a:txBody>
                  <a:tcPr marL="9525" marR="9525" marT="9525" marB="0" anchor="ctr"/>
                </a:tc>
                <a:tc>
                  <a:txBody>
                    <a:bodyPr/>
                    <a:p>
                      <a:pPr algn="ctr" fontAlgn="ctr"/>
                      <a:r>
                        <a:rPr lang="en-US" altLang="zh-CN" sz="1400" u="none" strike="noStrike">
                          <a:effectLst/>
                        </a:rPr>
                        <a:t>24.4</a:t>
                      </a:r>
                      <a:endParaRPr lang="en-US" altLang="zh-CN" sz="1400" b="0" i="0" u="none" strike="noStrike">
                        <a:effectLst/>
                        <a:latin typeface="宋体" panose="02010600030101010101" pitchFamily="2" charset="-122"/>
                      </a:endParaRPr>
                    </a:p>
                  </a:txBody>
                  <a:tcPr marL="9525" marR="9525" marT="9525" marB="0" anchor="ctr"/>
                </a:tc>
                <a:tc>
                  <a:txBody>
                    <a:bodyPr/>
                    <a:p>
                      <a:pPr algn="ctr" fontAlgn="ctr"/>
                      <a:r>
                        <a:rPr lang="en-US" altLang="zh-CN" sz="1400" u="none" strike="noStrike">
                          <a:effectLst/>
                        </a:rPr>
                        <a:t>19#</a:t>
                      </a:r>
                      <a:endParaRPr lang="en-US" altLang="zh-CN" sz="1400" b="0" i="0" u="none" strike="noStrike">
                        <a:effectLst/>
                        <a:latin typeface="宋体" panose="02010600030101010101" pitchFamily="2" charset="-122"/>
                      </a:endParaRPr>
                    </a:p>
                  </a:txBody>
                  <a:tcPr marL="9525" marR="9525" marT="9525" marB="0" anchor="ctr"/>
                </a:tc>
                <a:tc vMerge="1">
                  <a:tcPr/>
                </a:tc>
                <a:tc vMerge="1">
                  <a:tcPr/>
                </a:tc>
              </a:tr>
              <a:tr h="537845">
                <a:tc>
                  <a:txBody>
                    <a:bodyPr/>
                    <a:p>
                      <a:pPr algn="ctr" fontAlgn="ctr"/>
                      <a:r>
                        <a:rPr lang="zh-CN" altLang="en-US" sz="1400" u="none" strike="noStrike">
                          <a:effectLst/>
                        </a:rPr>
                        <a:t> </a:t>
                      </a:r>
                      <a:endParaRPr lang="zh-CN" altLang="en-US" sz="1400" b="0" i="0" u="none" strike="noStrike">
                        <a:effectLst/>
                        <a:latin typeface="宋体" panose="02010600030101010101" pitchFamily="2" charset="-122"/>
                      </a:endParaRPr>
                    </a:p>
                  </a:txBody>
                  <a:tcPr marL="9525" marR="9525" marT="9525" marB="0" anchor="ctr"/>
                </a:tc>
                <a:tc>
                  <a:txBody>
                    <a:bodyPr/>
                    <a:p>
                      <a:pPr algn="ctr" fontAlgn="ctr"/>
                      <a:r>
                        <a:rPr lang="zh-CN" altLang="en-US" sz="1400" u="none" strike="noStrike">
                          <a:effectLst/>
                        </a:rPr>
                        <a:t>　</a:t>
                      </a:r>
                      <a:endParaRPr lang="zh-CN" altLang="en-US" sz="1400" b="0" i="0" u="none" strike="noStrike">
                        <a:effectLst/>
                        <a:latin typeface="宋体" panose="02010600030101010101" pitchFamily="2" charset="-122"/>
                      </a:endParaRPr>
                    </a:p>
                  </a:txBody>
                  <a:tcPr marL="9525" marR="9525" marT="9525" marB="0" anchor="ctr"/>
                </a:tc>
                <a:tc>
                  <a:txBody>
                    <a:bodyPr/>
                    <a:p>
                      <a:pPr algn="ctr" fontAlgn="ctr"/>
                      <a:r>
                        <a:rPr lang="zh-CN" altLang="en-US" sz="1400" u="none" strike="noStrike">
                          <a:effectLst/>
                        </a:rPr>
                        <a:t>　</a:t>
                      </a:r>
                      <a:endParaRPr lang="zh-CN" altLang="en-US" sz="1400" b="0" i="0" u="none" strike="noStrike">
                        <a:effectLst/>
                        <a:latin typeface="宋体" panose="02010600030101010101" pitchFamily="2" charset="-122"/>
                      </a:endParaRPr>
                    </a:p>
                  </a:txBody>
                  <a:tcPr marL="9525" marR="9525" marT="9525" marB="0" anchor="ctr"/>
                </a:tc>
                <a:tc>
                  <a:txBody>
                    <a:bodyPr/>
                    <a:p>
                      <a:pPr algn="ctr" fontAlgn="ctr"/>
                      <a:r>
                        <a:rPr lang="zh-CN" altLang="en-US" sz="1400" u="none" strike="noStrike">
                          <a:effectLst/>
                        </a:rPr>
                        <a:t>　</a:t>
                      </a:r>
                      <a:endParaRPr lang="zh-CN" altLang="en-US" sz="1400" b="0" i="0" u="none" strike="noStrike">
                        <a:effectLst/>
                        <a:latin typeface="宋体" panose="02010600030101010101" pitchFamily="2" charset="-122"/>
                      </a:endParaRPr>
                    </a:p>
                  </a:txBody>
                  <a:tcPr marL="9525" marR="9525" marT="9525" marB="0" anchor="ctr"/>
                </a:tc>
                <a:tc>
                  <a:txBody>
                    <a:bodyPr/>
                    <a:p>
                      <a:pPr algn="ctr" fontAlgn="ctr"/>
                      <a:r>
                        <a:rPr lang="zh-CN" altLang="en-US" sz="1400" u="none" strike="noStrike">
                          <a:effectLst/>
                        </a:rPr>
                        <a:t>　</a:t>
                      </a:r>
                      <a:endParaRPr lang="zh-CN" altLang="en-US" sz="1400" b="0" i="0" u="none" strike="noStrike">
                        <a:effectLst/>
                        <a:latin typeface="宋体" panose="02010600030101010101" pitchFamily="2" charset="-122"/>
                      </a:endParaRPr>
                    </a:p>
                  </a:txBody>
                  <a:tcPr marL="9525" marR="9525" marT="9525" marB="0" anchor="ctr"/>
                </a:tc>
                <a:tc>
                  <a:txBody>
                    <a:bodyPr/>
                    <a:p>
                      <a:pPr algn="l" fontAlgn="ctr"/>
                      <a:r>
                        <a:rPr lang="zh-CN" altLang="en-US" sz="1400" u="none" strike="noStrike">
                          <a:effectLst/>
                        </a:rPr>
                        <a:t>　</a:t>
                      </a:r>
                      <a:endParaRPr lang="zh-CN" altLang="en-US" sz="1400" b="0" i="0" u="none" strike="noStrike">
                        <a:effectLst/>
                        <a:latin typeface="宋体" panose="02010600030101010101" pitchFamily="2" charset="-122"/>
                      </a:endParaRPr>
                    </a:p>
                  </a:txBody>
                  <a:tcPr marL="9525" marR="9525" marT="9525" marB="0" anchor="ctr"/>
                </a:tc>
                <a:tc>
                  <a:txBody>
                    <a:bodyPr/>
                    <a:p>
                      <a:pPr algn="ctr" fontAlgn="ctr"/>
                      <a:endParaRPr lang="zh-CN" altLang="en-US" sz="1400" b="0" i="0" u="none" strike="noStrike" dirty="0">
                        <a:effectLst/>
                        <a:latin typeface="宋体" panose="02010600030101010101" pitchFamily="2" charset="-122"/>
                      </a:endParaRPr>
                    </a:p>
                  </a:txBody>
                  <a:tcPr marL="9525" marR="9525" marT="9525" marB="0" anchor="ctr"/>
                </a:tc>
              </a:tr>
              <a:tr h="537845">
                <a:tc>
                  <a:txBody>
                    <a:bodyPr/>
                    <a:p>
                      <a:pPr algn="ctr" fontAlgn="ctr"/>
                      <a:r>
                        <a:rPr lang="zh-CN" altLang="en-US" sz="1400" u="none" strike="noStrike">
                          <a:effectLst/>
                        </a:rPr>
                        <a:t>　</a:t>
                      </a:r>
                      <a:endParaRPr lang="zh-CN" altLang="en-US" sz="1400" b="0" i="0" u="none" strike="noStrike">
                        <a:effectLst/>
                        <a:latin typeface="宋体" panose="02010600030101010101" pitchFamily="2" charset="-122"/>
                      </a:endParaRPr>
                    </a:p>
                  </a:txBody>
                  <a:tcPr marL="9525" marR="9525" marT="9525" marB="0" anchor="ctr"/>
                </a:tc>
                <a:tc>
                  <a:txBody>
                    <a:bodyPr/>
                    <a:p>
                      <a:pPr algn="ctr" fontAlgn="ctr"/>
                      <a:r>
                        <a:rPr lang="zh-CN" altLang="en-US" sz="1400" u="none" strike="noStrike">
                          <a:effectLst/>
                        </a:rPr>
                        <a:t>总计：</a:t>
                      </a:r>
                      <a:endParaRPr lang="zh-CN" altLang="en-US" sz="1400" b="1" i="0" u="none" strike="noStrike">
                        <a:effectLst/>
                        <a:latin typeface="宋体" panose="02010600030101010101" pitchFamily="2" charset="-122"/>
                      </a:endParaRPr>
                    </a:p>
                  </a:txBody>
                  <a:tcPr marL="9525" marR="9525" marT="9525" marB="0" anchor="ctr"/>
                </a:tc>
                <a:tc>
                  <a:txBody>
                    <a:bodyPr/>
                    <a:p>
                      <a:pPr algn="ctr" fontAlgn="ctr"/>
                      <a:r>
                        <a:rPr lang="zh-CN" altLang="en-US" sz="1400" u="none" strike="noStrike">
                          <a:effectLst/>
                        </a:rPr>
                        <a:t>　</a:t>
                      </a:r>
                      <a:endParaRPr lang="zh-CN" altLang="en-US" sz="1400" b="0" i="0" u="none" strike="noStrike">
                        <a:effectLst/>
                        <a:latin typeface="宋体" panose="02010600030101010101" pitchFamily="2" charset="-122"/>
                      </a:endParaRPr>
                    </a:p>
                  </a:txBody>
                  <a:tcPr marL="9525" marR="9525" marT="9525" marB="0" anchor="ctr"/>
                </a:tc>
                <a:tc>
                  <a:txBody>
                    <a:bodyPr/>
                    <a:p>
                      <a:pPr algn="ctr" fontAlgn="ctr"/>
                      <a:r>
                        <a:rPr lang="en-US" altLang="zh-CN" sz="1400" u="none" strike="noStrike">
                          <a:effectLst/>
                        </a:rPr>
                        <a:t>1741.02</a:t>
                      </a:r>
                      <a:endParaRPr lang="en-US" altLang="zh-CN" sz="1400" b="0" i="0" u="none" strike="noStrike">
                        <a:effectLst/>
                        <a:latin typeface="宋体" panose="02010600030101010101" pitchFamily="2" charset="-122"/>
                      </a:endParaRPr>
                    </a:p>
                  </a:txBody>
                  <a:tcPr marL="9525" marR="9525" marT="9525" marB="0" anchor="ctr"/>
                </a:tc>
                <a:tc>
                  <a:txBody>
                    <a:bodyPr/>
                    <a:p>
                      <a:pPr algn="ctr" fontAlgn="ctr"/>
                      <a:r>
                        <a:rPr lang="zh-CN" altLang="en-US" sz="1400" u="none" strike="noStrike">
                          <a:effectLst/>
                        </a:rPr>
                        <a:t>　</a:t>
                      </a:r>
                      <a:endParaRPr lang="zh-CN" altLang="en-US" sz="1400" b="0" i="0" u="none" strike="noStrike">
                        <a:effectLst/>
                        <a:latin typeface="宋体" panose="02010600030101010101" pitchFamily="2" charset="-122"/>
                      </a:endParaRPr>
                    </a:p>
                  </a:txBody>
                  <a:tcPr marL="9525" marR="9525" marT="9525" marB="0" anchor="ctr"/>
                </a:tc>
                <a:tc>
                  <a:txBody>
                    <a:bodyPr/>
                    <a:p>
                      <a:pPr algn="ctr" fontAlgn="ctr"/>
                      <a:r>
                        <a:rPr lang="en-US" altLang="zh-CN" sz="1400" u="none" strike="noStrike">
                          <a:effectLst/>
                        </a:rPr>
                        <a:t>1741.02</a:t>
                      </a:r>
                      <a:endParaRPr lang="en-US" altLang="zh-CN" sz="1400" b="0" i="0" u="none" strike="noStrike">
                        <a:effectLst/>
                        <a:latin typeface="宋体" panose="02010600030101010101" pitchFamily="2" charset="-122"/>
                      </a:endParaRPr>
                    </a:p>
                  </a:txBody>
                  <a:tcPr marL="9525" marR="9525" marT="9525" marB="0" anchor="ctr"/>
                </a:tc>
                <a:tc>
                  <a:txBody>
                    <a:bodyPr/>
                    <a:p>
                      <a:pPr algn="ctr" fontAlgn="ctr"/>
                      <a:endParaRPr lang="en-US" altLang="zh-CN" sz="1400" b="0" i="0" u="none" strike="noStrike" dirty="0">
                        <a:effectLst/>
                        <a:latin typeface="宋体" panose="02010600030101010101" pitchFamily="2" charset="-122"/>
                      </a:endParaRPr>
                    </a:p>
                  </a:txBody>
                  <a:tcPr marL="9525" marR="9525" marT="9525" marB="0" anchor="ctr"/>
                </a:tc>
              </a:tr>
            </a:tbl>
          </a:graphicData>
        </a:graphic>
      </p:graphicFrame>
      <p:grpSp>
        <p:nvGrpSpPr>
          <p:cNvPr id="11" name="组合 10"/>
          <p:cNvGrpSpPr/>
          <p:nvPr/>
        </p:nvGrpSpPr>
        <p:grpSpPr>
          <a:xfrm>
            <a:off x="179705" y="603250"/>
            <a:ext cx="6922770" cy="9856470"/>
            <a:chOff x="260" y="0"/>
            <a:chExt cx="7420" cy="10624"/>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 y="0"/>
              <a:ext cx="7420" cy="10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2"/>
            <p:cNvSpPr txBox="1"/>
            <p:nvPr/>
          </p:nvSpPr>
          <p:spPr>
            <a:xfrm>
              <a:off x="5475" y="7064"/>
              <a:ext cx="530" cy="1425"/>
            </a:xfrm>
            <a:prstGeom prst="rect">
              <a:avLst/>
            </a:prstGeom>
            <a:noFill/>
          </p:spPr>
          <p:txBody>
            <a:bodyPr wrap="square" rtlCol="0">
              <a:spAutoFit/>
            </a:bodyPr>
            <a:p>
              <a:r>
                <a:rPr lang="zh-CN" altLang="en-US" sz="2000" dirty="0" smtClean="0">
                  <a:solidFill>
                    <a:srgbClr val="FF0000"/>
                  </a:solidFill>
                </a:rPr>
                <a:t>保留建筑</a:t>
              </a:r>
              <a:endParaRPr lang="zh-CN" altLang="en-US" sz="2000" dirty="0" smtClean="0">
                <a:solidFill>
                  <a:srgbClr val="FF0000"/>
                </a:solidFill>
              </a:endParaRPr>
            </a:p>
          </p:txBody>
        </p:sp>
        <p:sp>
          <p:nvSpPr>
            <p:cNvPr id="7" name="TextBox 4"/>
            <p:cNvSpPr txBox="1"/>
            <p:nvPr/>
          </p:nvSpPr>
          <p:spPr>
            <a:xfrm>
              <a:off x="5710" y="2998"/>
              <a:ext cx="580" cy="1425"/>
            </a:xfrm>
            <a:prstGeom prst="rect">
              <a:avLst/>
            </a:prstGeom>
            <a:noFill/>
          </p:spPr>
          <p:txBody>
            <a:bodyPr wrap="square" rtlCol="0">
              <a:spAutoFit/>
            </a:bodyPr>
            <a:p>
              <a:r>
                <a:rPr lang="zh-CN" altLang="en-US" sz="2000" dirty="0" smtClean="0">
                  <a:solidFill>
                    <a:srgbClr val="FF0000"/>
                  </a:solidFill>
                </a:rPr>
                <a:t>保留建筑</a:t>
              </a:r>
              <a:endParaRPr lang="zh-CN" altLang="en-US" sz="2000" dirty="0" smtClean="0">
                <a:solidFill>
                  <a:srgbClr val="FF0000"/>
                </a:solidFill>
              </a:endParaRPr>
            </a:p>
          </p:txBody>
        </p:sp>
        <p:sp>
          <p:nvSpPr>
            <p:cNvPr id="9" name="TextBox 6"/>
            <p:cNvSpPr txBox="1"/>
            <p:nvPr/>
          </p:nvSpPr>
          <p:spPr>
            <a:xfrm>
              <a:off x="2835" y="6221"/>
              <a:ext cx="373" cy="1425"/>
            </a:xfrm>
            <a:prstGeom prst="rect">
              <a:avLst/>
            </a:prstGeom>
            <a:noFill/>
          </p:spPr>
          <p:txBody>
            <a:bodyPr wrap="square" rtlCol="0">
              <a:spAutoFit/>
            </a:bodyPr>
            <a:p>
              <a:r>
                <a:rPr lang="zh-CN" altLang="en-US" sz="2000" dirty="0" smtClean="0">
                  <a:solidFill>
                    <a:srgbClr val="FF0000"/>
                  </a:solidFill>
                </a:rPr>
                <a:t>对外租赁</a:t>
              </a:r>
              <a:endParaRPr lang="zh-CN" altLang="en-US" sz="2000" dirty="0" smtClean="0">
                <a:solidFill>
                  <a:srgbClr val="FF0000"/>
                </a:solidFill>
              </a:endParaRPr>
            </a:p>
          </p:txBody>
        </p:sp>
        <p:sp>
          <p:nvSpPr>
            <p:cNvPr id="10" name="TextBox 7"/>
            <p:cNvSpPr txBox="1"/>
            <p:nvPr/>
          </p:nvSpPr>
          <p:spPr>
            <a:xfrm rot="17462362">
              <a:off x="4219" y="437"/>
              <a:ext cx="549" cy="1417"/>
            </a:xfrm>
            <a:prstGeom prst="rect">
              <a:avLst/>
            </a:prstGeom>
            <a:noFill/>
          </p:spPr>
          <p:txBody>
            <a:bodyPr wrap="square" rtlCol="0">
              <a:spAutoFit/>
            </a:bodyPr>
            <a:p>
              <a:r>
                <a:rPr lang="zh-CN" altLang="en-US" sz="2000" dirty="0" smtClean="0">
                  <a:solidFill>
                    <a:srgbClr val="FF0000"/>
                  </a:solidFill>
                </a:rPr>
                <a:t>对外租赁</a:t>
              </a:r>
              <a:endParaRPr lang="zh-CN" altLang="en-US" sz="2000" dirty="0" smtClean="0">
                <a:solidFill>
                  <a:srgbClr val="FF0000"/>
                </a:solidFill>
              </a:endParaRPr>
            </a:p>
          </p:txBody>
        </p:sp>
      </p:grpSp>
      <p:sp>
        <p:nvSpPr>
          <p:cNvPr id="38" name="object 3"/>
          <p:cNvSpPr txBox="1">
            <a:spLocks noGrp="1"/>
          </p:cNvSpPr>
          <p:nvPr>
            <p:ph type="title"/>
          </p:nvPr>
        </p:nvSpPr>
        <p:spPr>
          <a:xfrm>
            <a:off x="8137525" y="1908175"/>
            <a:ext cx="6562090" cy="461645"/>
          </a:xfrm>
          <a:prstGeom prst="rect">
            <a:avLst/>
          </a:prstGeom>
        </p:spPr>
        <p:txBody>
          <a:bodyPr vert="horz" wrap="square" lIns="0" tIns="0" rIns="0" bIns="0" rtlCol="0">
            <a:spAutoFit/>
          </a:bodyPr>
          <a:p>
            <a:pPr marL="12700">
              <a:lnSpc>
                <a:spcPct val="100000"/>
              </a:lnSpc>
            </a:pPr>
            <a:r>
              <a:rPr lang="zh-CN" sz="3000" b="1" spc="350" dirty="0">
                <a:sym typeface="+mn-ea"/>
              </a:rPr>
              <a:t>刘国钧故居平面布局及面积参数</a:t>
            </a:r>
            <a:endParaRPr lang="zh-CN" sz="3000" b="1" spc="350" dirty="0">
              <a:sym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2"/>
          <p:cNvSpPr txBox="1"/>
          <p:nvPr/>
        </p:nvSpPr>
        <p:spPr>
          <a:xfrm>
            <a:off x="12875260" y="222250"/>
            <a:ext cx="1966595" cy="215265"/>
          </a:xfrm>
          <a:prstGeom prst="rect">
            <a:avLst/>
          </a:prstGeom>
        </p:spPr>
        <p:txBody>
          <a:bodyPr vert="horz" wrap="square" lIns="0" tIns="0" rIns="0" bIns="0" rtlCol="0">
            <a:spAutoFit/>
          </a:bodyPr>
          <a:p>
            <a:pPr marL="12700">
              <a:lnSpc>
                <a:spcPct val="100000"/>
              </a:lnSpc>
            </a:pPr>
            <a:r>
              <a:rPr lang="zh-CN" sz="1400" dirty="0">
                <a:solidFill>
                  <a:srgbClr val="231F20"/>
                </a:solidFill>
                <a:latin typeface="微软雅黑" panose="020B0503020204020204" charset="-122"/>
                <a:cs typeface="微软雅黑" panose="020B0503020204020204" charset="-122"/>
              </a:rPr>
              <a:t>刘国钧</a:t>
            </a:r>
            <a:r>
              <a:rPr sz="1400" dirty="0">
                <a:solidFill>
                  <a:srgbClr val="231F20"/>
                </a:solidFill>
                <a:latin typeface="微软雅黑" panose="020B0503020204020204" charset="-122"/>
                <a:cs typeface="微软雅黑" panose="020B0503020204020204" charset="-122"/>
              </a:rPr>
              <a:t>故居修缮方案</a:t>
            </a:r>
            <a:endParaRPr sz="1400">
              <a:latin typeface="微软雅黑" panose="020B0503020204020204" charset="-122"/>
              <a:cs typeface="微软雅黑" panose="020B0503020204020204" charset="-122"/>
            </a:endParaRPr>
          </a:p>
        </p:txBody>
      </p:sp>
      <p:sp>
        <p:nvSpPr>
          <p:cNvPr id="38" name="object 3"/>
          <p:cNvSpPr txBox="1">
            <a:spLocks noGrp="1"/>
          </p:cNvSpPr>
          <p:nvPr>
            <p:ph type="title"/>
          </p:nvPr>
        </p:nvSpPr>
        <p:spPr>
          <a:xfrm>
            <a:off x="446405" y="2278380"/>
            <a:ext cx="6562090" cy="461645"/>
          </a:xfrm>
          <a:prstGeom prst="rect">
            <a:avLst/>
          </a:prstGeom>
        </p:spPr>
        <p:txBody>
          <a:bodyPr vert="horz" wrap="square" lIns="0" tIns="0" rIns="0" bIns="0" rtlCol="0">
            <a:spAutoFit/>
          </a:bodyPr>
          <a:p>
            <a:pPr marL="12700">
              <a:lnSpc>
                <a:spcPct val="100000"/>
              </a:lnSpc>
            </a:pPr>
            <a:r>
              <a:rPr lang="zh-CN" sz="3000" b="1" spc="350" dirty="0">
                <a:sym typeface="+mn-ea"/>
              </a:rPr>
              <a:t>业态规划方案一</a:t>
            </a:r>
            <a:r>
              <a:rPr lang="en-US" altLang="zh-CN" sz="3000" b="1" spc="350" dirty="0">
                <a:sym typeface="+mn-ea"/>
              </a:rPr>
              <a:t>:</a:t>
            </a:r>
            <a:r>
              <a:rPr lang="zh-CN" altLang="en-US" sz="3000" b="1" spc="350" dirty="0">
                <a:sym typeface="+mn-ea"/>
              </a:rPr>
              <a:t>精品民宿</a:t>
            </a:r>
            <a:endParaRPr lang="zh-CN" altLang="en-US" sz="3000" b="1" spc="350" dirty="0">
              <a:sym typeface="+mn-ea"/>
            </a:endParaRPr>
          </a:p>
        </p:txBody>
      </p:sp>
      <p:grpSp>
        <p:nvGrpSpPr>
          <p:cNvPr id="3" name="组合 2"/>
          <p:cNvGrpSpPr/>
          <p:nvPr/>
        </p:nvGrpSpPr>
        <p:grpSpPr>
          <a:xfrm>
            <a:off x="3516630" y="2891790"/>
            <a:ext cx="11609070" cy="5840730"/>
            <a:chOff x="0" y="474454"/>
            <a:chExt cx="11315075" cy="6149399"/>
          </a:xfrm>
        </p:grpSpPr>
        <p:pic>
          <p:nvPicPr>
            <p:cNvPr id="1028" name="Picture 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474454"/>
              <a:ext cx="3805113" cy="2556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4494" y="474454"/>
              <a:ext cx="4948256" cy="2555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030352"/>
              <a:ext cx="3805113" cy="359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52751" y="474454"/>
              <a:ext cx="2562324" cy="2542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1527" y="3016981"/>
              <a:ext cx="3773548" cy="3580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04494" y="3030352"/>
              <a:ext cx="3737032" cy="359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 name="TextBox 3"/>
          <p:cNvSpPr txBox="1"/>
          <p:nvPr/>
        </p:nvSpPr>
        <p:spPr>
          <a:xfrm>
            <a:off x="387985" y="3053715"/>
            <a:ext cx="2668905" cy="4027170"/>
          </a:xfrm>
          <a:prstGeom prst="rect">
            <a:avLst/>
          </a:prstGeom>
          <a:noFill/>
        </p:spPr>
        <p:txBody>
          <a:bodyPr wrap="square" rtlCol="0">
            <a:spAutoFit/>
          </a:bodyPr>
          <a:p>
            <a:r>
              <a:rPr lang="zh-CN" altLang="en-US" sz="1600" dirty="0" smtClean="0">
                <a:latin typeface="宋体" panose="02010600030101010101" pitchFamily="2" charset="-122"/>
                <a:ea typeface="宋体" panose="02010600030101010101" pitchFamily="2" charset="-122"/>
                <a:cs typeface="宋体" panose="02010600030101010101" pitchFamily="2" charset="-122"/>
              </a:rPr>
              <a:t>精品民宿主题：</a:t>
            </a:r>
            <a:endParaRPr lang="zh-CN" altLang="en-US" sz="1600" dirty="0" smtClean="0">
              <a:latin typeface="宋体" panose="02010600030101010101" pitchFamily="2" charset="-122"/>
              <a:ea typeface="宋体" panose="02010600030101010101" pitchFamily="2" charset="-122"/>
              <a:cs typeface="宋体" panose="02010600030101010101" pitchFamily="2" charset="-122"/>
            </a:endParaRPr>
          </a:p>
          <a:p>
            <a:endParaRPr lang="en-US" altLang="zh-CN" sz="1600" dirty="0">
              <a:latin typeface="宋体" panose="02010600030101010101" pitchFamily="2" charset="-122"/>
              <a:ea typeface="宋体" panose="02010600030101010101" pitchFamily="2" charset="-122"/>
              <a:cs typeface="宋体" panose="02010600030101010101" pitchFamily="2" charset="-122"/>
            </a:endParaRPr>
          </a:p>
          <a:p>
            <a:pPr fontAlgn="auto">
              <a:lnSpc>
                <a:spcPct val="140000"/>
              </a:lnSpc>
            </a:pPr>
            <a:r>
              <a:rPr lang="zh-CN" altLang="en-US" sz="1600" dirty="0" smtClean="0">
                <a:latin typeface="宋体" panose="02010600030101010101" pitchFamily="2" charset="-122"/>
                <a:ea typeface="宋体" panose="02010600030101010101" pitchFamily="2" charset="-122"/>
                <a:cs typeface="宋体" panose="02010600030101010101" pitchFamily="2" charset="-122"/>
              </a:rPr>
              <a:t>源于</a:t>
            </a:r>
            <a:r>
              <a:rPr lang="zh-CN" altLang="en-US" sz="1600" dirty="0">
                <a:latin typeface="宋体" panose="02010600030101010101" pitchFamily="2" charset="-122"/>
                <a:ea typeface="宋体" panose="02010600030101010101" pitchFamily="2" charset="-122"/>
                <a:cs typeface="宋体" panose="02010600030101010101" pitchFamily="2" charset="-122"/>
              </a:rPr>
              <a:t>历史，归于自然，人与自然和谐</a:t>
            </a:r>
            <a:r>
              <a:rPr lang="zh-CN" altLang="en-US" sz="1600" dirty="0" smtClean="0">
                <a:latin typeface="宋体" panose="02010600030101010101" pitchFamily="2" charset="-122"/>
                <a:ea typeface="宋体" panose="02010600030101010101" pitchFamily="2" charset="-122"/>
                <a:cs typeface="宋体" panose="02010600030101010101" pitchFamily="2" charset="-122"/>
              </a:rPr>
              <a:t>共通。</a:t>
            </a:r>
            <a:endParaRPr lang="en-US" altLang="zh-CN" sz="1600" dirty="0" smtClean="0">
              <a:latin typeface="宋体" panose="02010600030101010101" pitchFamily="2" charset="-122"/>
              <a:ea typeface="宋体" panose="02010600030101010101" pitchFamily="2" charset="-122"/>
              <a:cs typeface="宋体" panose="02010600030101010101" pitchFamily="2" charset="-122"/>
            </a:endParaRPr>
          </a:p>
          <a:p>
            <a:pPr fontAlgn="auto">
              <a:lnSpc>
                <a:spcPct val="140000"/>
              </a:lnSpc>
            </a:pPr>
            <a:endParaRPr lang="en-US" altLang="zh-CN" sz="1600" dirty="0">
              <a:latin typeface="宋体" panose="02010600030101010101" pitchFamily="2" charset="-122"/>
              <a:ea typeface="宋体" panose="02010600030101010101" pitchFamily="2" charset="-122"/>
              <a:cs typeface="宋体" panose="02010600030101010101" pitchFamily="2" charset="-122"/>
            </a:endParaRPr>
          </a:p>
          <a:p>
            <a:pPr fontAlgn="auto">
              <a:lnSpc>
                <a:spcPct val="140000"/>
              </a:lnSpc>
            </a:pPr>
            <a:r>
              <a:rPr lang="zh-CN" altLang="en-US" sz="1600" dirty="0">
                <a:latin typeface="宋体" panose="02010600030101010101" pitchFamily="2" charset="-122"/>
                <a:ea typeface="宋体" panose="02010600030101010101" pitchFamily="2" charset="-122"/>
                <a:cs typeface="宋体" panose="02010600030101010101" pitchFamily="2" charset="-122"/>
              </a:rPr>
              <a:t>青果巷是常州著名的古街巷之一。</a:t>
            </a:r>
            <a:endParaRPr lang="zh-CN" altLang="en-US" sz="1600" dirty="0">
              <a:latin typeface="宋体" panose="02010600030101010101" pitchFamily="2" charset="-122"/>
              <a:ea typeface="宋体" panose="02010600030101010101" pitchFamily="2" charset="-122"/>
              <a:cs typeface="宋体" panose="02010600030101010101" pitchFamily="2" charset="-122"/>
            </a:endParaRPr>
          </a:p>
          <a:p>
            <a:pPr fontAlgn="auto">
              <a:lnSpc>
                <a:spcPct val="140000"/>
              </a:lnSpc>
            </a:pPr>
            <a:endParaRPr lang="en-US" altLang="zh-CN" sz="1600" dirty="0">
              <a:latin typeface="宋体" panose="02010600030101010101" pitchFamily="2" charset="-122"/>
              <a:ea typeface="宋体" panose="02010600030101010101" pitchFamily="2" charset="-122"/>
              <a:cs typeface="宋体" panose="02010600030101010101" pitchFamily="2" charset="-122"/>
            </a:endParaRPr>
          </a:p>
          <a:p>
            <a:pPr fontAlgn="auto">
              <a:lnSpc>
                <a:spcPct val="140000"/>
              </a:lnSpc>
            </a:pPr>
            <a:r>
              <a:rPr lang="zh-CN" altLang="en-US" sz="1600" dirty="0">
                <a:latin typeface="宋体" panose="02010600030101010101" pitchFamily="2" charset="-122"/>
                <a:ea typeface="宋体" panose="02010600030101010101" pitchFamily="2" charset="-122"/>
                <a:cs typeface="宋体" panose="02010600030101010101" pitchFamily="2" charset="-122"/>
              </a:rPr>
              <a:t>随着时代变迁和城市更新，在解构民宿建筑新含义的同时，又传承了历史文化遗产的精髓。</a:t>
            </a:r>
            <a:endParaRPr lang="zh-CN" altLang="en-US" sz="1600" dirty="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2"/>
          <p:cNvSpPr txBox="1"/>
          <p:nvPr/>
        </p:nvSpPr>
        <p:spPr>
          <a:xfrm>
            <a:off x="12875260" y="222250"/>
            <a:ext cx="1966595" cy="215265"/>
          </a:xfrm>
          <a:prstGeom prst="rect">
            <a:avLst/>
          </a:prstGeom>
        </p:spPr>
        <p:txBody>
          <a:bodyPr vert="horz" wrap="square" lIns="0" tIns="0" rIns="0" bIns="0" rtlCol="0">
            <a:spAutoFit/>
          </a:bodyPr>
          <a:p>
            <a:pPr marL="12700">
              <a:lnSpc>
                <a:spcPct val="100000"/>
              </a:lnSpc>
            </a:pPr>
            <a:r>
              <a:rPr lang="zh-CN" sz="1400" dirty="0">
                <a:solidFill>
                  <a:srgbClr val="231F20"/>
                </a:solidFill>
                <a:latin typeface="微软雅黑" panose="020B0503020204020204" charset="-122"/>
                <a:cs typeface="微软雅黑" panose="020B0503020204020204" charset="-122"/>
              </a:rPr>
              <a:t>刘国钧</a:t>
            </a:r>
            <a:r>
              <a:rPr sz="1400" dirty="0">
                <a:solidFill>
                  <a:srgbClr val="231F20"/>
                </a:solidFill>
                <a:latin typeface="微软雅黑" panose="020B0503020204020204" charset="-122"/>
                <a:cs typeface="微软雅黑" panose="020B0503020204020204" charset="-122"/>
              </a:rPr>
              <a:t>故居修缮方案</a:t>
            </a:r>
            <a:endParaRPr sz="1400">
              <a:latin typeface="微软雅黑" panose="020B0503020204020204" charset="-122"/>
              <a:cs typeface="微软雅黑" panose="020B0503020204020204" charset="-122"/>
            </a:endParaRPr>
          </a:p>
        </p:txBody>
      </p:sp>
      <p:sp>
        <p:nvSpPr>
          <p:cNvPr id="4" name="TextBox 3"/>
          <p:cNvSpPr txBox="1"/>
          <p:nvPr/>
        </p:nvSpPr>
        <p:spPr>
          <a:xfrm>
            <a:off x="387985" y="3053715"/>
            <a:ext cx="2668905" cy="4027170"/>
          </a:xfrm>
          <a:prstGeom prst="rect">
            <a:avLst/>
          </a:prstGeom>
          <a:noFill/>
        </p:spPr>
        <p:txBody>
          <a:bodyPr wrap="square" rtlCol="0">
            <a:spAutoFit/>
          </a:bodyPr>
          <a:p>
            <a:r>
              <a:rPr lang="zh-CN" altLang="en-US" sz="1600" dirty="0" smtClean="0">
                <a:latin typeface="宋体" panose="02010600030101010101" pitchFamily="2" charset="-122"/>
                <a:ea typeface="宋体" panose="02010600030101010101" pitchFamily="2" charset="-122"/>
                <a:cs typeface="宋体" panose="02010600030101010101" pitchFamily="2" charset="-122"/>
              </a:rPr>
              <a:t>精品民宿主题：</a:t>
            </a:r>
            <a:endParaRPr lang="zh-CN" altLang="en-US" sz="1600" dirty="0" smtClean="0">
              <a:latin typeface="宋体" panose="02010600030101010101" pitchFamily="2" charset="-122"/>
              <a:ea typeface="宋体" panose="02010600030101010101" pitchFamily="2" charset="-122"/>
              <a:cs typeface="宋体" panose="02010600030101010101" pitchFamily="2" charset="-122"/>
            </a:endParaRPr>
          </a:p>
          <a:p>
            <a:endParaRPr lang="en-US" altLang="zh-CN" sz="1600" dirty="0">
              <a:latin typeface="宋体" panose="02010600030101010101" pitchFamily="2" charset="-122"/>
              <a:ea typeface="宋体" panose="02010600030101010101" pitchFamily="2" charset="-122"/>
              <a:cs typeface="宋体" panose="02010600030101010101" pitchFamily="2" charset="-122"/>
            </a:endParaRPr>
          </a:p>
          <a:p>
            <a:pPr fontAlgn="auto">
              <a:lnSpc>
                <a:spcPct val="140000"/>
              </a:lnSpc>
            </a:pPr>
            <a:r>
              <a:rPr lang="zh-CN" altLang="en-US" sz="1600" dirty="0">
                <a:latin typeface="宋体" panose="02010600030101010101" pitchFamily="2" charset="-122"/>
                <a:ea typeface="宋体" panose="02010600030101010101" pitchFamily="2" charset="-122"/>
                <a:cs typeface="宋体" panose="02010600030101010101" pitchFamily="2" charset="-122"/>
              </a:rPr>
              <a:t>根据名人古宅历史基因，结合江南水乡、纺织文化打造主题精品酒店。</a:t>
            </a:r>
            <a:endParaRPr lang="zh-CN" altLang="en-US" sz="1600" dirty="0">
              <a:latin typeface="宋体" panose="02010600030101010101" pitchFamily="2" charset="-122"/>
              <a:ea typeface="宋体" panose="02010600030101010101" pitchFamily="2" charset="-122"/>
              <a:cs typeface="宋体" panose="02010600030101010101" pitchFamily="2" charset="-122"/>
            </a:endParaRPr>
          </a:p>
          <a:p>
            <a:pPr fontAlgn="auto">
              <a:lnSpc>
                <a:spcPct val="140000"/>
              </a:lnSpc>
            </a:pPr>
            <a:endParaRPr lang="zh-CN" altLang="en-US" sz="1600" dirty="0">
              <a:latin typeface="宋体" panose="02010600030101010101" pitchFamily="2" charset="-122"/>
              <a:ea typeface="宋体" panose="02010600030101010101" pitchFamily="2" charset="-122"/>
              <a:cs typeface="宋体" panose="02010600030101010101" pitchFamily="2" charset="-122"/>
            </a:endParaRPr>
          </a:p>
          <a:p>
            <a:pPr fontAlgn="auto">
              <a:lnSpc>
                <a:spcPct val="140000"/>
              </a:lnSpc>
            </a:pPr>
            <a:r>
              <a:rPr lang="zh-CN" altLang="en-US" sz="1600" dirty="0">
                <a:latin typeface="宋体" panose="02010600030101010101" pitchFamily="2" charset="-122"/>
                <a:ea typeface="宋体" panose="02010600030101010101" pitchFamily="2" charset="-122"/>
                <a:cs typeface="宋体" panose="02010600030101010101" pitchFamily="2" charset="-122"/>
              </a:rPr>
              <a:t>改造后的建筑，依旧白墙黛瓦，小桥流水，保留了这座江南小院古朴典雅的气息，增加更多的开放空间。用现代设计元素，赋予了老宅新的活力。</a:t>
            </a:r>
            <a:endParaRPr lang="zh-CN" altLang="en-US" sz="1600" dirty="0">
              <a:latin typeface="宋体" panose="02010600030101010101" pitchFamily="2" charset="-122"/>
              <a:ea typeface="宋体" panose="02010600030101010101" pitchFamily="2" charset="-122"/>
              <a:cs typeface="宋体" panose="02010600030101010101" pitchFamily="2" charset="-122"/>
            </a:endParaRPr>
          </a:p>
        </p:txBody>
      </p:sp>
      <p:grpSp>
        <p:nvGrpSpPr>
          <p:cNvPr id="6" name="组合 5"/>
          <p:cNvGrpSpPr/>
          <p:nvPr/>
        </p:nvGrpSpPr>
        <p:grpSpPr>
          <a:xfrm>
            <a:off x="3513455" y="1565910"/>
            <a:ext cx="11612245" cy="8260715"/>
            <a:chOff x="1404990" y="312855"/>
            <a:chExt cx="10322006" cy="5926815"/>
          </a:xfrm>
        </p:grpSpPr>
        <p:pic>
          <p:nvPicPr>
            <p:cNvPr id="2" name="Picture 1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404990" y="314222"/>
              <a:ext cx="3525524" cy="3129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9385" y="312855"/>
              <a:ext cx="6797611" cy="3133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4990" y="3445971"/>
              <a:ext cx="3107270" cy="2793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1695" y="3444149"/>
              <a:ext cx="2866816" cy="2795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7947" y="3445971"/>
              <a:ext cx="4348484" cy="2793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2"/>
          <p:cNvSpPr txBox="1"/>
          <p:nvPr/>
        </p:nvSpPr>
        <p:spPr>
          <a:xfrm>
            <a:off x="12875260" y="222250"/>
            <a:ext cx="1966595" cy="215265"/>
          </a:xfrm>
          <a:prstGeom prst="rect">
            <a:avLst/>
          </a:prstGeom>
        </p:spPr>
        <p:txBody>
          <a:bodyPr vert="horz" wrap="square" lIns="0" tIns="0" rIns="0" bIns="0" rtlCol="0">
            <a:spAutoFit/>
          </a:bodyPr>
          <a:p>
            <a:pPr marL="12700">
              <a:lnSpc>
                <a:spcPct val="100000"/>
              </a:lnSpc>
            </a:pPr>
            <a:r>
              <a:rPr lang="zh-CN" sz="1400" dirty="0">
                <a:solidFill>
                  <a:srgbClr val="231F20"/>
                </a:solidFill>
                <a:latin typeface="微软雅黑" panose="020B0503020204020204" charset="-122"/>
                <a:cs typeface="微软雅黑" panose="020B0503020204020204" charset="-122"/>
              </a:rPr>
              <a:t>刘国钧</a:t>
            </a:r>
            <a:r>
              <a:rPr sz="1400" dirty="0">
                <a:solidFill>
                  <a:srgbClr val="231F20"/>
                </a:solidFill>
                <a:latin typeface="微软雅黑" panose="020B0503020204020204" charset="-122"/>
                <a:cs typeface="微软雅黑" panose="020B0503020204020204" charset="-122"/>
              </a:rPr>
              <a:t>故居修缮方案</a:t>
            </a:r>
            <a:endParaRPr sz="1400">
              <a:latin typeface="微软雅黑" panose="020B0503020204020204" charset="-122"/>
              <a:cs typeface="微软雅黑" panose="020B0503020204020204" charset="-122"/>
            </a:endParaRPr>
          </a:p>
        </p:txBody>
      </p:sp>
      <p:sp>
        <p:nvSpPr>
          <p:cNvPr id="38" name="object 3"/>
          <p:cNvSpPr txBox="1">
            <a:spLocks noGrp="1"/>
          </p:cNvSpPr>
          <p:nvPr>
            <p:ph type="title"/>
          </p:nvPr>
        </p:nvSpPr>
        <p:spPr>
          <a:xfrm>
            <a:off x="446405" y="2278380"/>
            <a:ext cx="6562090" cy="461645"/>
          </a:xfrm>
          <a:prstGeom prst="rect">
            <a:avLst/>
          </a:prstGeom>
        </p:spPr>
        <p:txBody>
          <a:bodyPr vert="horz" wrap="square" lIns="0" tIns="0" rIns="0" bIns="0" rtlCol="0">
            <a:spAutoFit/>
          </a:bodyPr>
          <a:p>
            <a:pPr marL="12700">
              <a:lnSpc>
                <a:spcPct val="100000"/>
              </a:lnSpc>
            </a:pPr>
            <a:r>
              <a:rPr lang="zh-CN" sz="3000" b="1" spc="350" dirty="0">
                <a:sym typeface="+mn-ea"/>
              </a:rPr>
              <a:t>业态规划方案二</a:t>
            </a:r>
            <a:r>
              <a:rPr lang="en-US" altLang="zh-CN" sz="3000" b="1" spc="350" dirty="0">
                <a:sym typeface="+mn-ea"/>
              </a:rPr>
              <a:t>:</a:t>
            </a:r>
            <a:r>
              <a:rPr lang="zh-CN" altLang="en-US" sz="3000" b="1" spc="350" dirty="0">
                <a:sym typeface="+mn-ea"/>
              </a:rPr>
              <a:t>众创空间</a:t>
            </a:r>
            <a:endParaRPr lang="zh-CN" altLang="en-US" sz="3000" b="1" spc="350" dirty="0">
              <a:sym typeface="+mn-ea"/>
            </a:endParaRPr>
          </a:p>
        </p:txBody>
      </p:sp>
      <p:sp>
        <p:nvSpPr>
          <p:cNvPr id="4" name="TextBox 3"/>
          <p:cNvSpPr txBox="1"/>
          <p:nvPr/>
        </p:nvSpPr>
        <p:spPr>
          <a:xfrm>
            <a:off x="387985" y="3053715"/>
            <a:ext cx="2668905" cy="3338195"/>
          </a:xfrm>
          <a:prstGeom prst="rect">
            <a:avLst/>
          </a:prstGeom>
          <a:noFill/>
        </p:spPr>
        <p:txBody>
          <a:bodyPr wrap="square" rtlCol="0">
            <a:spAutoFit/>
          </a:bodyPr>
          <a:p>
            <a:r>
              <a:rPr lang="zh-CN" altLang="en-US" sz="1600" dirty="0" smtClean="0">
                <a:latin typeface="宋体" panose="02010600030101010101" pitchFamily="2" charset="-122"/>
                <a:ea typeface="宋体" panose="02010600030101010101" pitchFamily="2" charset="-122"/>
                <a:cs typeface="宋体" panose="02010600030101010101" pitchFamily="2" charset="-122"/>
              </a:rPr>
              <a:t>众创空间主题：</a:t>
            </a:r>
            <a:endParaRPr lang="zh-CN" altLang="en-US" sz="1600" dirty="0" smtClean="0">
              <a:latin typeface="宋体" panose="02010600030101010101" pitchFamily="2" charset="-122"/>
              <a:ea typeface="宋体" panose="02010600030101010101" pitchFamily="2" charset="-122"/>
              <a:cs typeface="宋体" panose="02010600030101010101" pitchFamily="2" charset="-122"/>
            </a:endParaRPr>
          </a:p>
          <a:p>
            <a:endParaRPr lang="en-US" altLang="zh-CN" sz="1600" dirty="0">
              <a:latin typeface="宋体" panose="02010600030101010101" pitchFamily="2" charset="-122"/>
              <a:ea typeface="宋体" panose="02010600030101010101" pitchFamily="2" charset="-122"/>
              <a:cs typeface="宋体" panose="02010600030101010101" pitchFamily="2" charset="-122"/>
            </a:endParaRPr>
          </a:p>
          <a:p>
            <a:pPr fontAlgn="auto">
              <a:lnSpc>
                <a:spcPct val="140000"/>
              </a:lnSpc>
            </a:pPr>
            <a:r>
              <a:rPr lang="zh-CN" altLang="en-US" sz="1600" dirty="0">
                <a:latin typeface="宋体" panose="02010600030101010101" pitchFamily="2" charset="-122"/>
                <a:ea typeface="宋体" panose="02010600030101010101" pitchFamily="2" charset="-122"/>
                <a:cs typeface="宋体" panose="02010600030101010101" pitchFamily="2" charset="-122"/>
              </a:rPr>
              <a:t>用协同创新构建并发展创造与创新的生态环境。</a:t>
            </a:r>
            <a:endParaRPr lang="zh-CN" altLang="en-US" sz="1600" dirty="0">
              <a:latin typeface="宋体" panose="02010600030101010101" pitchFamily="2" charset="-122"/>
              <a:ea typeface="宋体" panose="02010600030101010101" pitchFamily="2" charset="-122"/>
              <a:cs typeface="宋体" panose="02010600030101010101" pitchFamily="2" charset="-122"/>
            </a:endParaRPr>
          </a:p>
          <a:p>
            <a:pPr fontAlgn="auto">
              <a:lnSpc>
                <a:spcPct val="140000"/>
              </a:lnSpc>
            </a:pPr>
            <a:endParaRPr lang="zh-CN" altLang="en-US" sz="1600" dirty="0">
              <a:latin typeface="宋体" panose="02010600030101010101" pitchFamily="2" charset="-122"/>
              <a:ea typeface="宋体" panose="02010600030101010101" pitchFamily="2" charset="-122"/>
              <a:cs typeface="宋体" panose="02010600030101010101" pitchFamily="2" charset="-122"/>
            </a:endParaRPr>
          </a:p>
          <a:p>
            <a:pPr fontAlgn="auto">
              <a:lnSpc>
                <a:spcPct val="140000"/>
              </a:lnSpc>
            </a:pPr>
            <a:r>
              <a:rPr lang="zh-CN" altLang="en-US" sz="1600" dirty="0">
                <a:latin typeface="宋体" panose="02010600030101010101" pitchFamily="2" charset="-122"/>
                <a:ea typeface="宋体" panose="02010600030101010101" pitchFamily="2" charset="-122"/>
                <a:cs typeface="宋体" panose="02010600030101010101" pitchFamily="2" charset="-122"/>
              </a:rPr>
              <a:t>结合咖啡、轻餐、休闲娱乐空间、联合办公、品牌孵化、艺术文化、历史人文等功能，打造极具创造力、影响力的众创基地。</a:t>
            </a:r>
            <a:endParaRPr lang="zh-CN" altLang="en-US" sz="1600" dirty="0">
              <a:latin typeface="宋体" panose="02010600030101010101" pitchFamily="2" charset="-122"/>
              <a:ea typeface="宋体" panose="02010600030101010101" pitchFamily="2" charset="-122"/>
              <a:cs typeface="宋体" panose="02010600030101010101" pitchFamily="2" charset="-122"/>
            </a:endParaRPr>
          </a:p>
        </p:txBody>
      </p:sp>
      <p:grpSp>
        <p:nvGrpSpPr>
          <p:cNvPr id="2" name="组合 1"/>
          <p:cNvGrpSpPr/>
          <p:nvPr/>
        </p:nvGrpSpPr>
        <p:grpSpPr>
          <a:xfrm>
            <a:off x="3522980" y="2891790"/>
            <a:ext cx="6609715" cy="5840095"/>
            <a:chOff x="2475779" y="634031"/>
            <a:chExt cx="6659594" cy="5981180"/>
          </a:xfrm>
        </p:grpSpPr>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75780" y="634031"/>
              <a:ext cx="6659593" cy="3015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5779" y="3649794"/>
              <a:ext cx="6659593" cy="2965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 name="图片 4"/>
          <p:cNvPicPr>
            <a:picLocks noChangeAspect="1"/>
          </p:cNvPicPr>
          <p:nvPr/>
        </p:nvPicPr>
        <p:blipFill>
          <a:blip r:embed="rId3"/>
          <a:srcRect t="5541" b="2889"/>
          <a:stretch>
            <a:fillRect/>
          </a:stretch>
        </p:blipFill>
        <p:spPr>
          <a:xfrm>
            <a:off x="10132695" y="5836285"/>
            <a:ext cx="4993005" cy="2895600"/>
          </a:xfrm>
          <a:prstGeom prst="rect">
            <a:avLst/>
          </a:prstGeom>
        </p:spPr>
      </p:pic>
      <p:pic>
        <p:nvPicPr>
          <p:cNvPr id="6" name="图片 5"/>
          <p:cNvPicPr>
            <a:picLocks noChangeAspect="1"/>
          </p:cNvPicPr>
          <p:nvPr/>
        </p:nvPicPr>
        <p:blipFill>
          <a:blip r:embed="rId4"/>
          <a:srcRect t="5811"/>
          <a:stretch>
            <a:fillRect/>
          </a:stretch>
        </p:blipFill>
        <p:spPr>
          <a:xfrm>
            <a:off x="10132695" y="2891790"/>
            <a:ext cx="4992370" cy="294513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2"/>
          <p:cNvSpPr txBox="1"/>
          <p:nvPr/>
        </p:nvSpPr>
        <p:spPr>
          <a:xfrm>
            <a:off x="12875260" y="222250"/>
            <a:ext cx="1966595" cy="215265"/>
          </a:xfrm>
          <a:prstGeom prst="rect">
            <a:avLst/>
          </a:prstGeom>
        </p:spPr>
        <p:txBody>
          <a:bodyPr vert="horz" wrap="square" lIns="0" tIns="0" rIns="0" bIns="0" rtlCol="0">
            <a:spAutoFit/>
          </a:bodyPr>
          <a:p>
            <a:pPr marL="12700">
              <a:lnSpc>
                <a:spcPct val="100000"/>
              </a:lnSpc>
            </a:pPr>
            <a:r>
              <a:rPr lang="zh-CN" sz="1400" dirty="0">
                <a:solidFill>
                  <a:srgbClr val="231F20"/>
                </a:solidFill>
                <a:latin typeface="微软雅黑" panose="020B0503020204020204" charset="-122"/>
                <a:cs typeface="微软雅黑" panose="020B0503020204020204" charset="-122"/>
              </a:rPr>
              <a:t>刘国钧</a:t>
            </a:r>
            <a:r>
              <a:rPr sz="1400" dirty="0">
                <a:solidFill>
                  <a:srgbClr val="231F20"/>
                </a:solidFill>
                <a:latin typeface="微软雅黑" panose="020B0503020204020204" charset="-122"/>
                <a:cs typeface="微软雅黑" panose="020B0503020204020204" charset="-122"/>
              </a:rPr>
              <a:t>故居修缮方案</a:t>
            </a:r>
            <a:endParaRPr sz="1400">
              <a:latin typeface="微软雅黑" panose="020B0503020204020204" charset="-122"/>
              <a:cs typeface="微软雅黑" panose="020B0503020204020204" charset="-122"/>
            </a:endParaRPr>
          </a:p>
        </p:txBody>
      </p:sp>
      <p:sp>
        <p:nvSpPr>
          <p:cNvPr id="38" name="object 3"/>
          <p:cNvSpPr txBox="1">
            <a:spLocks noGrp="1"/>
          </p:cNvSpPr>
          <p:nvPr>
            <p:ph type="title"/>
          </p:nvPr>
        </p:nvSpPr>
        <p:spPr>
          <a:xfrm>
            <a:off x="446405" y="2278380"/>
            <a:ext cx="8408670" cy="461645"/>
          </a:xfrm>
          <a:prstGeom prst="rect">
            <a:avLst/>
          </a:prstGeom>
        </p:spPr>
        <p:txBody>
          <a:bodyPr vert="horz" wrap="square" lIns="0" tIns="0" rIns="0" bIns="0" rtlCol="0">
            <a:spAutoFit/>
          </a:bodyPr>
          <a:p>
            <a:pPr marL="12700">
              <a:lnSpc>
                <a:spcPct val="100000"/>
              </a:lnSpc>
            </a:pPr>
            <a:r>
              <a:rPr lang="zh-CN" sz="3000" b="1" spc="350" dirty="0">
                <a:sym typeface="+mn-ea"/>
              </a:rPr>
              <a:t>业态规划方案三</a:t>
            </a:r>
            <a:r>
              <a:rPr lang="en-US" altLang="zh-CN" sz="3000" b="1" spc="350" dirty="0">
                <a:sym typeface="+mn-ea"/>
              </a:rPr>
              <a:t>:</a:t>
            </a:r>
            <a:r>
              <a:rPr lang="zh-CN" altLang="en-US" sz="3000" b="1" spc="350" dirty="0">
                <a:sym typeface="+mn-ea"/>
              </a:rPr>
              <a:t>非遗、博物馆</a:t>
            </a:r>
            <a:r>
              <a:rPr lang="zh-CN" altLang="en-US" sz="3000" b="1" spc="350" dirty="0">
                <a:sym typeface="+mn-ea"/>
              </a:rPr>
              <a:t>、</a:t>
            </a:r>
            <a:r>
              <a:rPr lang="zh-CN" altLang="en-US" sz="3000" b="1" spc="350" dirty="0">
                <a:sym typeface="+mn-ea"/>
              </a:rPr>
              <a:t>红色主题</a:t>
            </a:r>
            <a:endParaRPr lang="zh-CN" altLang="en-US" sz="3000" b="1" spc="350" dirty="0">
              <a:sym typeface="+mn-ea"/>
            </a:endParaRPr>
          </a:p>
        </p:txBody>
      </p:sp>
      <p:sp>
        <p:nvSpPr>
          <p:cNvPr id="4" name="TextBox 3"/>
          <p:cNvSpPr txBox="1"/>
          <p:nvPr/>
        </p:nvSpPr>
        <p:spPr>
          <a:xfrm>
            <a:off x="387985" y="3053715"/>
            <a:ext cx="2668905" cy="2994025"/>
          </a:xfrm>
          <a:prstGeom prst="rect">
            <a:avLst/>
          </a:prstGeom>
          <a:noFill/>
        </p:spPr>
        <p:txBody>
          <a:bodyPr wrap="square" rtlCol="0">
            <a:spAutoFit/>
          </a:bodyPr>
          <a:p>
            <a:r>
              <a:rPr lang="zh-CN" altLang="en-US" sz="1600" dirty="0" smtClean="0">
                <a:latin typeface="宋体" panose="02010600030101010101" pitchFamily="2" charset="-122"/>
                <a:ea typeface="宋体" panose="02010600030101010101" pitchFamily="2" charset="-122"/>
                <a:cs typeface="宋体" panose="02010600030101010101" pitchFamily="2" charset="-122"/>
              </a:rPr>
              <a:t>非遗、博物馆</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a:t>
            </a:r>
            <a:r>
              <a:rPr lang="zh-CN" altLang="en-US" sz="1600" dirty="0" smtClean="0">
                <a:latin typeface="宋体" panose="02010600030101010101" pitchFamily="2" charset="-122"/>
                <a:ea typeface="宋体" panose="02010600030101010101" pitchFamily="2" charset="-122"/>
                <a:cs typeface="宋体" panose="02010600030101010101" pitchFamily="2" charset="-122"/>
                <a:sym typeface="+mn-ea"/>
              </a:rPr>
              <a:t>红色</a:t>
            </a:r>
            <a:r>
              <a:rPr lang="zh-CN" altLang="en-US" sz="1600" dirty="0" smtClean="0">
                <a:latin typeface="宋体" panose="02010600030101010101" pitchFamily="2" charset="-122"/>
                <a:ea typeface="宋体" panose="02010600030101010101" pitchFamily="2" charset="-122"/>
                <a:cs typeface="宋体" panose="02010600030101010101" pitchFamily="2" charset="-122"/>
              </a:rPr>
              <a:t>主题：</a:t>
            </a:r>
            <a:endParaRPr lang="zh-CN" altLang="en-US" sz="1600" dirty="0" smtClean="0">
              <a:latin typeface="宋体" panose="02010600030101010101" pitchFamily="2" charset="-122"/>
              <a:ea typeface="宋体" panose="02010600030101010101" pitchFamily="2" charset="-122"/>
              <a:cs typeface="宋体" panose="02010600030101010101" pitchFamily="2" charset="-122"/>
            </a:endParaRPr>
          </a:p>
          <a:p>
            <a:endParaRPr lang="en-US" altLang="zh-CN" sz="1600" dirty="0">
              <a:latin typeface="宋体" panose="02010600030101010101" pitchFamily="2" charset="-122"/>
              <a:ea typeface="宋体" panose="02010600030101010101" pitchFamily="2" charset="-122"/>
              <a:cs typeface="宋体" panose="02010600030101010101" pitchFamily="2" charset="-122"/>
            </a:endParaRPr>
          </a:p>
          <a:p>
            <a:pPr fontAlgn="auto">
              <a:lnSpc>
                <a:spcPct val="140000"/>
              </a:lnSpc>
            </a:pPr>
            <a:r>
              <a:rPr lang="zh-CN" altLang="en-US" sz="1600" dirty="0">
                <a:latin typeface="宋体" panose="02010600030101010101" pitchFamily="2" charset="-122"/>
                <a:ea typeface="宋体" panose="02010600030101010101" pitchFamily="2" charset="-122"/>
                <a:cs typeface="宋体" panose="02010600030101010101" pitchFamily="2" charset="-122"/>
              </a:rPr>
              <a:t>深入挖掘历史价值和文化内涵，以非遗文化为主题。</a:t>
            </a:r>
            <a:endParaRPr lang="zh-CN" altLang="en-US" sz="1600" dirty="0">
              <a:latin typeface="宋体" panose="02010600030101010101" pitchFamily="2" charset="-122"/>
              <a:ea typeface="宋体" panose="02010600030101010101" pitchFamily="2" charset="-122"/>
              <a:cs typeface="宋体" panose="02010600030101010101" pitchFamily="2" charset="-122"/>
            </a:endParaRPr>
          </a:p>
          <a:p>
            <a:pPr fontAlgn="auto">
              <a:lnSpc>
                <a:spcPct val="140000"/>
              </a:lnSpc>
            </a:pPr>
            <a:endParaRPr lang="zh-CN" altLang="en-US" sz="1600" dirty="0">
              <a:latin typeface="宋体" panose="02010600030101010101" pitchFamily="2" charset="-122"/>
              <a:ea typeface="宋体" panose="02010600030101010101" pitchFamily="2" charset="-122"/>
              <a:cs typeface="宋体" panose="02010600030101010101" pitchFamily="2" charset="-122"/>
            </a:endParaRPr>
          </a:p>
          <a:p>
            <a:pPr fontAlgn="auto">
              <a:lnSpc>
                <a:spcPct val="140000"/>
              </a:lnSpc>
            </a:pPr>
            <a:r>
              <a:rPr lang="zh-CN" altLang="en-US" sz="1600" dirty="0">
                <a:latin typeface="宋体" panose="02010600030101010101" pitchFamily="2" charset="-122"/>
                <a:ea typeface="宋体" panose="02010600030101010101" pitchFamily="2" charset="-122"/>
                <a:cs typeface="宋体" panose="02010600030101010101" pitchFamily="2" charset="-122"/>
              </a:rPr>
              <a:t>打造集非遗零售、非遗文化体验、非遗展演、非遗研学、大师工作室等综合一站式非遗文化空间。</a:t>
            </a:r>
            <a:endParaRPr lang="zh-CN" altLang="en-US" sz="1600" dirty="0">
              <a:latin typeface="宋体" panose="02010600030101010101" pitchFamily="2" charset="-122"/>
              <a:ea typeface="宋体" panose="02010600030101010101" pitchFamily="2" charset="-122"/>
              <a:cs typeface="宋体" panose="02010600030101010101" pitchFamily="2" charset="-122"/>
            </a:endParaRPr>
          </a:p>
        </p:txBody>
      </p:sp>
      <p:grpSp>
        <p:nvGrpSpPr>
          <p:cNvPr id="3" name="组合 2"/>
          <p:cNvGrpSpPr/>
          <p:nvPr/>
        </p:nvGrpSpPr>
        <p:grpSpPr>
          <a:xfrm>
            <a:off x="3536315" y="2877931"/>
            <a:ext cx="9192896" cy="5865496"/>
            <a:chOff x="-4435208" y="577135"/>
            <a:chExt cx="11727165" cy="6249085"/>
          </a:xfrm>
        </p:grpSpPr>
        <p:pic>
          <p:nvPicPr>
            <p:cNvPr id="4098"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435208" y="579841"/>
              <a:ext cx="3872872" cy="2283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0716" y="592019"/>
              <a:ext cx="3938487" cy="2288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0761" y="577135"/>
              <a:ext cx="3931196" cy="2261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5208" y="2871240"/>
              <a:ext cx="3872872" cy="1977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2336" y="2870563"/>
              <a:ext cx="3940107" cy="2009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60761" y="2838766"/>
              <a:ext cx="3931196" cy="2162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0716" y="4880526"/>
              <a:ext cx="3937677" cy="1945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5"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35208" y="4848730"/>
              <a:ext cx="3873682" cy="1976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6"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59951" y="5001625"/>
              <a:ext cx="3932006" cy="1824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8" name="图片 7"/>
          <p:cNvPicPr>
            <a:picLocks noChangeAspect="1"/>
          </p:cNvPicPr>
          <p:nvPr/>
        </p:nvPicPr>
        <p:blipFill>
          <a:blip r:embed="rId10"/>
          <a:stretch>
            <a:fillRect/>
          </a:stretch>
        </p:blipFill>
        <p:spPr>
          <a:xfrm>
            <a:off x="12725400" y="5360035"/>
            <a:ext cx="2406015" cy="3371850"/>
          </a:xfrm>
          <a:prstGeom prst="rect">
            <a:avLst/>
          </a:prstGeom>
        </p:spPr>
      </p:pic>
      <p:pic>
        <p:nvPicPr>
          <p:cNvPr id="9" name="图片 8"/>
          <p:cNvPicPr>
            <a:picLocks noChangeAspect="1"/>
          </p:cNvPicPr>
          <p:nvPr/>
        </p:nvPicPr>
        <p:blipFill>
          <a:blip r:embed="rId11"/>
          <a:stretch>
            <a:fillRect/>
          </a:stretch>
        </p:blipFill>
        <p:spPr>
          <a:xfrm>
            <a:off x="12726035" y="2891790"/>
            <a:ext cx="2405380" cy="337185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875260" y="222250"/>
            <a:ext cx="1966595" cy="215265"/>
          </a:xfrm>
          <a:prstGeom prst="rect">
            <a:avLst/>
          </a:prstGeom>
        </p:spPr>
        <p:txBody>
          <a:bodyPr vert="horz" wrap="square" lIns="0" tIns="0" rIns="0" bIns="0" rtlCol="0">
            <a:spAutoFit/>
          </a:bodyPr>
          <a:lstStyle/>
          <a:p>
            <a:pPr marL="12700">
              <a:lnSpc>
                <a:spcPct val="100000"/>
              </a:lnSpc>
            </a:pPr>
            <a:r>
              <a:rPr lang="zh-CN" sz="1400" dirty="0">
                <a:solidFill>
                  <a:srgbClr val="231F20"/>
                </a:solidFill>
                <a:latin typeface="微软雅黑" panose="020B0503020204020204" charset="-122"/>
                <a:cs typeface="微软雅黑" panose="020B0503020204020204" charset="-122"/>
              </a:rPr>
              <a:t>刘国钧</a:t>
            </a:r>
            <a:r>
              <a:rPr sz="1400" dirty="0">
                <a:solidFill>
                  <a:srgbClr val="231F20"/>
                </a:solidFill>
                <a:latin typeface="微软雅黑" panose="020B0503020204020204" charset="-122"/>
                <a:cs typeface="微软雅黑" panose="020B0503020204020204" charset="-122"/>
              </a:rPr>
              <a:t>故居修缮方案</a:t>
            </a:r>
            <a:endParaRPr sz="1400">
              <a:latin typeface="微软雅黑" panose="020B0503020204020204" charset="-122"/>
              <a:cs typeface="微软雅黑" panose="020B0503020204020204" charset="-122"/>
            </a:endParaRPr>
          </a:p>
        </p:txBody>
      </p:sp>
      <p:sp>
        <p:nvSpPr>
          <p:cNvPr id="3" name="object 3"/>
          <p:cNvSpPr txBox="1">
            <a:spLocks noGrp="1"/>
          </p:cNvSpPr>
          <p:nvPr>
            <p:ph type="title"/>
          </p:nvPr>
        </p:nvSpPr>
        <p:spPr>
          <a:prstGeom prst="rect">
            <a:avLst/>
          </a:prstGeom>
        </p:spPr>
        <p:txBody>
          <a:bodyPr vert="horz" wrap="square" lIns="0" tIns="0" rIns="0" bIns="0" rtlCol="0">
            <a:spAutoFit/>
          </a:bodyPr>
          <a:lstStyle/>
          <a:p>
            <a:pPr marL="4001770">
              <a:lnSpc>
                <a:spcPct val="100000"/>
              </a:lnSpc>
            </a:pPr>
            <a:r>
              <a:rPr spc="350" dirty="0"/>
              <a:t>第一部分</a:t>
            </a:r>
            <a:endParaRPr spc="350" dirty="0"/>
          </a:p>
        </p:txBody>
      </p:sp>
      <p:sp>
        <p:nvSpPr>
          <p:cNvPr id="4" name="object 4"/>
          <p:cNvSpPr txBox="1"/>
          <p:nvPr/>
        </p:nvSpPr>
        <p:spPr>
          <a:xfrm>
            <a:off x="10729595" y="5010150"/>
            <a:ext cx="4396740" cy="499745"/>
          </a:xfrm>
          <a:prstGeom prst="rect">
            <a:avLst/>
          </a:prstGeom>
        </p:spPr>
        <p:txBody>
          <a:bodyPr vert="horz" wrap="square" lIns="0" tIns="0" rIns="0" bIns="0" rtlCol="0">
            <a:spAutoFit/>
          </a:bodyPr>
          <a:lstStyle/>
          <a:p>
            <a:pPr marL="12700">
              <a:lnSpc>
                <a:spcPct val="100000"/>
              </a:lnSpc>
            </a:pPr>
            <a:r>
              <a:rPr lang="zh-CN" sz="3250" spc="350" dirty="0">
                <a:solidFill>
                  <a:srgbClr val="231F20"/>
                </a:solidFill>
                <a:latin typeface="微软雅黑" panose="020B0503020204020204" charset="-122"/>
                <a:cs typeface="微软雅黑" panose="020B0503020204020204" charset="-122"/>
              </a:rPr>
              <a:t>刘国钧故居</a:t>
            </a:r>
            <a:r>
              <a:rPr lang="zh-CN" sz="3250" dirty="0">
                <a:latin typeface="宋体" panose="02010600030101010101" pitchFamily="2" charset="-122"/>
                <a:cs typeface="宋体" panose="02010600030101010101" pitchFamily="2" charset="-122"/>
                <a:sym typeface="+mn-ea"/>
              </a:rPr>
              <a:t>报规总图</a:t>
            </a:r>
            <a:endParaRPr sz="3250">
              <a:latin typeface="微软雅黑" panose="020B0503020204020204" charset="-122"/>
              <a:cs typeface="微软雅黑" panose="020B050302020402020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89305" y="5010091"/>
            <a:ext cx="5843359" cy="499745"/>
          </a:xfrm>
          <a:prstGeom prst="rect">
            <a:avLst/>
          </a:prstGeom>
        </p:spPr>
        <p:txBody>
          <a:bodyPr vert="horz" wrap="square" lIns="0" tIns="0" rIns="0" bIns="0" rtlCol="0">
            <a:spAutoFit/>
          </a:bodyPr>
          <a:lstStyle/>
          <a:p>
            <a:pPr marL="4001770">
              <a:lnSpc>
                <a:spcPct val="100000"/>
              </a:lnSpc>
            </a:pPr>
            <a:r>
              <a:rPr spc="350" dirty="0"/>
              <a:t>第</a:t>
            </a:r>
            <a:r>
              <a:rPr lang="zh-CN" spc="350" dirty="0"/>
              <a:t>四</a:t>
            </a:r>
            <a:r>
              <a:rPr spc="350" dirty="0"/>
              <a:t>部分</a:t>
            </a:r>
            <a:endParaRPr spc="350" dirty="0"/>
          </a:p>
        </p:txBody>
      </p:sp>
      <p:sp>
        <p:nvSpPr>
          <p:cNvPr id="4" name="object 4"/>
          <p:cNvSpPr txBox="1"/>
          <p:nvPr/>
        </p:nvSpPr>
        <p:spPr>
          <a:xfrm>
            <a:off x="9777730" y="5010150"/>
            <a:ext cx="5076825" cy="499745"/>
          </a:xfrm>
          <a:prstGeom prst="rect">
            <a:avLst/>
          </a:prstGeom>
        </p:spPr>
        <p:txBody>
          <a:bodyPr vert="horz" wrap="square" lIns="0" tIns="0" rIns="0" bIns="0" rtlCol="0">
            <a:spAutoFit/>
          </a:bodyPr>
          <a:lstStyle/>
          <a:p>
            <a:pPr marL="12700">
              <a:lnSpc>
                <a:spcPct val="100000"/>
              </a:lnSpc>
            </a:pPr>
            <a:r>
              <a:rPr lang="zh-CN" sz="3250" spc="350" dirty="0">
                <a:solidFill>
                  <a:srgbClr val="231F20"/>
                </a:solidFill>
                <a:latin typeface="微软雅黑" panose="020B0503020204020204" charset="-122"/>
                <a:cs typeface="微软雅黑" panose="020B0503020204020204" charset="-122"/>
              </a:rPr>
              <a:t>刘国钧</a:t>
            </a:r>
            <a:r>
              <a:rPr sz="3250" spc="350" dirty="0">
                <a:solidFill>
                  <a:srgbClr val="231F20"/>
                </a:solidFill>
                <a:latin typeface="微软雅黑" panose="020B0503020204020204" charset="-122"/>
                <a:cs typeface="微软雅黑" panose="020B0503020204020204" charset="-122"/>
              </a:rPr>
              <a:t>故居</a:t>
            </a:r>
            <a:r>
              <a:rPr lang="zh-CN" sz="3250" spc="350" dirty="0">
                <a:solidFill>
                  <a:srgbClr val="231F20"/>
                </a:solidFill>
                <a:latin typeface="微软雅黑" panose="020B0503020204020204" charset="-122"/>
                <a:cs typeface="微软雅黑" panose="020B0503020204020204" charset="-122"/>
              </a:rPr>
              <a:t>修缮成本</a:t>
            </a:r>
            <a:r>
              <a:rPr lang="zh-CN" sz="3250" spc="350" dirty="0">
                <a:solidFill>
                  <a:srgbClr val="231F20"/>
                </a:solidFill>
                <a:latin typeface="微软雅黑" panose="020B0503020204020204" charset="-122"/>
                <a:cs typeface="微软雅黑" panose="020B0503020204020204" charset="-122"/>
              </a:rPr>
              <a:t>分析</a:t>
            </a:r>
            <a:endParaRPr lang="zh-CN" sz="3250" spc="350" dirty="0">
              <a:solidFill>
                <a:srgbClr val="231F20"/>
              </a:solidFill>
              <a:latin typeface="微软雅黑" panose="020B0503020204020204" charset="-122"/>
              <a:cs typeface="微软雅黑" panose="020B0503020204020204" charset="-122"/>
            </a:endParaRPr>
          </a:p>
        </p:txBody>
      </p:sp>
      <p:sp>
        <p:nvSpPr>
          <p:cNvPr id="17" name="object 2"/>
          <p:cNvSpPr txBox="1"/>
          <p:nvPr/>
        </p:nvSpPr>
        <p:spPr>
          <a:xfrm>
            <a:off x="12875260" y="222250"/>
            <a:ext cx="1966595" cy="215265"/>
          </a:xfrm>
          <a:prstGeom prst="rect">
            <a:avLst/>
          </a:prstGeom>
        </p:spPr>
        <p:txBody>
          <a:bodyPr vert="horz" wrap="square" lIns="0" tIns="0" rIns="0" bIns="0" rtlCol="0">
            <a:spAutoFit/>
          </a:bodyPr>
          <a:p>
            <a:pPr marL="12700">
              <a:lnSpc>
                <a:spcPct val="100000"/>
              </a:lnSpc>
            </a:pPr>
            <a:r>
              <a:rPr lang="zh-CN" sz="1400" dirty="0">
                <a:solidFill>
                  <a:srgbClr val="231F20"/>
                </a:solidFill>
                <a:latin typeface="微软雅黑" panose="020B0503020204020204" charset="-122"/>
                <a:cs typeface="微软雅黑" panose="020B0503020204020204" charset="-122"/>
              </a:rPr>
              <a:t>刘国钧</a:t>
            </a:r>
            <a:r>
              <a:rPr sz="1400" dirty="0">
                <a:solidFill>
                  <a:srgbClr val="231F20"/>
                </a:solidFill>
                <a:latin typeface="微软雅黑" panose="020B0503020204020204" charset="-122"/>
                <a:cs typeface="微软雅黑" panose="020B0503020204020204" charset="-122"/>
              </a:rPr>
              <a:t>故居修缮方案</a:t>
            </a:r>
            <a:endParaRPr sz="1400">
              <a:latin typeface="微软雅黑" panose="020B0503020204020204" charset="-122"/>
              <a:cs typeface="微软雅黑" panose="020B0503020204020204"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2"/>
          <p:cNvSpPr txBox="1"/>
          <p:nvPr/>
        </p:nvSpPr>
        <p:spPr>
          <a:xfrm>
            <a:off x="12875260" y="222250"/>
            <a:ext cx="1966595" cy="215265"/>
          </a:xfrm>
          <a:prstGeom prst="rect">
            <a:avLst/>
          </a:prstGeom>
        </p:spPr>
        <p:txBody>
          <a:bodyPr vert="horz" wrap="square" lIns="0" tIns="0" rIns="0" bIns="0" rtlCol="0">
            <a:spAutoFit/>
          </a:bodyPr>
          <a:p>
            <a:pPr marL="12700">
              <a:lnSpc>
                <a:spcPct val="100000"/>
              </a:lnSpc>
            </a:pPr>
            <a:r>
              <a:rPr lang="zh-CN" sz="1400" dirty="0">
                <a:solidFill>
                  <a:srgbClr val="231F20"/>
                </a:solidFill>
                <a:latin typeface="微软雅黑" panose="020B0503020204020204" charset="-122"/>
                <a:cs typeface="微软雅黑" panose="020B0503020204020204" charset="-122"/>
              </a:rPr>
              <a:t>刘国钧</a:t>
            </a:r>
            <a:r>
              <a:rPr sz="1400" dirty="0">
                <a:solidFill>
                  <a:srgbClr val="231F20"/>
                </a:solidFill>
                <a:latin typeface="微软雅黑" panose="020B0503020204020204" charset="-122"/>
                <a:cs typeface="微软雅黑" panose="020B0503020204020204" charset="-122"/>
              </a:rPr>
              <a:t>故居修缮方案</a:t>
            </a:r>
            <a:endParaRPr sz="1400">
              <a:latin typeface="微软雅黑" panose="020B0503020204020204" charset="-122"/>
              <a:cs typeface="微软雅黑" panose="020B0503020204020204" charset="-122"/>
            </a:endParaRPr>
          </a:p>
        </p:txBody>
      </p:sp>
      <p:pic>
        <p:nvPicPr>
          <p:cNvPr id="3" name="图片 2"/>
          <p:cNvPicPr>
            <a:picLocks noChangeAspect="1"/>
          </p:cNvPicPr>
          <p:nvPr/>
        </p:nvPicPr>
        <p:blipFill>
          <a:blip r:embed="rId1"/>
          <a:stretch>
            <a:fillRect/>
          </a:stretch>
        </p:blipFill>
        <p:spPr>
          <a:xfrm>
            <a:off x="2619375" y="1016635"/>
            <a:ext cx="9886950" cy="893445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2"/>
          <p:cNvSpPr txBox="1"/>
          <p:nvPr/>
        </p:nvSpPr>
        <p:spPr>
          <a:xfrm>
            <a:off x="12875260" y="222250"/>
            <a:ext cx="1966595" cy="215265"/>
          </a:xfrm>
          <a:prstGeom prst="rect">
            <a:avLst/>
          </a:prstGeom>
        </p:spPr>
        <p:txBody>
          <a:bodyPr vert="horz" wrap="square" lIns="0" tIns="0" rIns="0" bIns="0" rtlCol="0">
            <a:spAutoFit/>
          </a:bodyPr>
          <a:p>
            <a:pPr marL="12700">
              <a:lnSpc>
                <a:spcPct val="100000"/>
              </a:lnSpc>
            </a:pPr>
            <a:r>
              <a:rPr lang="zh-CN" sz="1400" dirty="0">
                <a:solidFill>
                  <a:srgbClr val="231F20"/>
                </a:solidFill>
                <a:latin typeface="微软雅黑" panose="020B0503020204020204" charset="-122"/>
                <a:cs typeface="微软雅黑" panose="020B0503020204020204" charset="-122"/>
              </a:rPr>
              <a:t>刘国钧</a:t>
            </a:r>
            <a:r>
              <a:rPr sz="1400" dirty="0">
                <a:solidFill>
                  <a:srgbClr val="231F20"/>
                </a:solidFill>
                <a:latin typeface="微软雅黑" panose="020B0503020204020204" charset="-122"/>
                <a:cs typeface="微软雅黑" panose="020B0503020204020204" charset="-122"/>
              </a:rPr>
              <a:t>故居修缮方案</a:t>
            </a:r>
            <a:endParaRPr sz="1400">
              <a:latin typeface="微软雅黑" panose="020B0503020204020204" charset="-122"/>
              <a:cs typeface="微软雅黑" panose="020B0503020204020204" charset="-122"/>
            </a:endParaRPr>
          </a:p>
        </p:txBody>
      </p:sp>
      <p:pic>
        <p:nvPicPr>
          <p:cNvPr id="3" name="图片 2"/>
          <p:cNvPicPr>
            <a:picLocks noChangeAspect="1"/>
          </p:cNvPicPr>
          <p:nvPr/>
        </p:nvPicPr>
        <p:blipFill>
          <a:blip r:embed="rId1"/>
          <a:srcRect t="12182"/>
          <a:stretch>
            <a:fillRect/>
          </a:stretch>
        </p:blipFill>
        <p:spPr>
          <a:xfrm>
            <a:off x="2614295" y="2334260"/>
            <a:ext cx="9896475" cy="6198235"/>
          </a:xfrm>
          <a:prstGeom prst="rect">
            <a:avLst/>
          </a:prstGeom>
        </p:spPr>
      </p:pic>
      <p:cxnSp>
        <p:nvCxnSpPr>
          <p:cNvPr id="4" name="直接连接符 3"/>
          <p:cNvCxnSpPr/>
          <p:nvPr/>
        </p:nvCxnSpPr>
        <p:spPr>
          <a:xfrm>
            <a:off x="2700020" y="8454390"/>
            <a:ext cx="9714865" cy="0"/>
          </a:xfrm>
          <a:prstGeom prst="line">
            <a:avLst/>
          </a:prstGeom>
          <a:ln w="222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2683510" y="8001000"/>
            <a:ext cx="0" cy="457200"/>
          </a:xfrm>
          <a:prstGeom prst="line">
            <a:avLst/>
          </a:prstGeom>
          <a:ln w="222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2414885" y="8001000"/>
            <a:ext cx="0" cy="457200"/>
          </a:xfrm>
          <a:prstGeom prst="line">
            <a:avLst/>
          </a:prstGeom>
          <a:ln w="222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89305" y="5010091"/>
            <a:ext cx="5843359" cy="499745"/>
          </a:xfrm>
          <a:prstGeom prst="rect">
            <a:avLst/>
          </a:prstGeom>
        </p:spPr>
        <p:txBody>
          <a:bodyPr vert="horz" wrap="square" lIns="0" tIns="0" rIns="0" bIns="0" rtlCol="0">
            <a:spAutoFit/>
          </a:bodyPr>
          <a:lstStyle/>
          <a:p>
            <a:pPr marL="4001770">
              <a:lnSpc>
                <a:spcPct val="100000"/>
              </a:lnSpc>
            </a:pPr>
            <a:r>
              <a:rPr spc="350" dirty="0"/>
              <a:t>第</a:t>
            </a:r>
            <a:r>
              <a:rPr lang="zh-CN" spc="350" dirty="0"/>
              <a:t>五</a:t>
            </a:r>
            <a:r>
              <a:rPr spc="350" dirty="0"/>
              <a:t>部分</a:t>
            </a:r>
            <a:endParaRPr spc="350" dirty="0"/>
          </a:p>
        </p:txBody>
      </p:sp>
      <p:sp>
        <p:nvSpPr>
          <p:cNvPr id="4" name="object 4"/>
          <p:cNvSpPr txBox="1"/>
          <p:nvPr/>
        </p:nvSpPr>
        <p:spPr>
          <a:xfrm>
            <a:off x="9777730" y="5010150"/>
            <a:ext cx="5076825" cy="499745"/>
          </a:xfrm>
          <a:prstGeom prst="rect">
            <a:avLst/>
          </a:prstGeom>
        </p:spPr>
        <p:txBody>
          <a:bodyPr vert="horz" wrap="square" lIns="0" tIns="0" rIns="0" bIns="0" rtlCol="0">
            <a:spAutoFit/>
          </a:bodyPr>
          <a:lstStyle/>
          <a:p>
            <a:pPr marL="12700">
              <a:lnSpc>
                <a:spcPct val="100000"/>
              </a:lnSpc>
            </a:pPr>
            <a:r>
              <a:rPr lang="zh-CN" sz="3250" spc="350" dirty="0">
                <a:solidFill>
                  <a:srgbClr val="231F20"/>
                </a:solidFill>
                <a:latin typeface="微软雅黑" panose="020B0503020204020204" charset="-122"/>
                <a:cs typeface="微软雅黑" panose="020B0503020204020204" charset="-122"/>
              </a:rPr>
              <a:t>刘国钧</a:t>
            </a:r>
            <a:r>
              <a:rPr sz="3250" spc="350" dirty="0">
                <a:solidFill>
                  <a:srgbClr val="231F20"/>
                </a:solidFill>
                <a:latin typeface="微软雅黑" panose="020B0503020204020204" charset="-122"/>
                <a:cs typeface="微软雅黑" panose="020B0503020204020204" charset="-122"/>
              </a:rPr>
              <a:t>故居</a:t>
            </a:r>
            <a:r>
              <a:rPr lang="zh-CN" sz="3250" spc="350" dirty="0">
                <a:solidFill>
                  <a:srgbClr val="231F20"/>
                </a:solidFill>
                <a:latin typeface="微软雅黑" panose="020B0503020204020204" charset="-122"/>
                <a:cs typeface="微软雅黑" panose="020B0503020204020204" charset="-122"/>
              </a:rPr>
              <a:t>修缮时间计划</a:t>
            </a:r>
            <a:endParaRPr lang="zh-CN" sz="3250" spc="350" dirty="0">
              <a:solidFill>
                <a:srgbClr val="231F20"/>
              </a:solidFill>
              <a:latin typeface="微软雅黑" panose="020B0503020204020204" charset="-122"/>
              <a:cs typeface="微软雅黑" panose="020B0503020204020204" charset="-122"/>
            </a:endParaRPr>
          </a:p>
        </p:txBody>
      </p:sp>
      <p:sp>
        <p:nvSpPr>
          <p:cNvPr id="17" name="object 2"/>
          <p:cNvSpPr txBox="1"/>
          <p:nvPr/>
        </p:nvSpPr>
        <p:spPr>
          <a:xfrm>
            <a:off x="12875260" y="222250"/>
            <a:ext cx="1966595" cy="215265"/>
          </a:xfrm>
          <a:prstGeom prst="rect">
            <a:avLst/>
          </a:prstGeom>
        </p:spPr>
        <p:txBody>
          <a:bodyPr vert="horz" wrap="square" lIns="0" tIns="0" rIns="0" bIns="0" rtlCol="0">
            <a:spAutoFit/>
          </a:bodyPr>
          <a:p>
            <a:pPr marL="12700">
              <a:lnSpc>
                <a:spcPct val="100000"/>
              </a:lnSpc>
            </a:pPr>
            <a:r>
              <a:rPr lang="zh-CN" sz="1400" dirty="0">
                <a:solidFill>
                  <a:srgbClr val="231F20"/>
                </a:solidFill>
                <a:latin typeface="微软雅黑" panose="020B0503020204020204" charset="-122"/>
                <a:cs typeface="微软雅黑" panose="020B0503020204020204" charset="-122"/>
              </a:rPr>
              <a:t>刘国钧</a:t>
            </a:r>
            <a:r>
              <a:rPr sz="1400" dirty="0">
                <a:solidFill>
                  <a:srgbClr val="231F20"/>
                </a:solidFill>
                <a:latin typeface="微软雅黑" panose="020B0503020204020204" charset="-122"/>
                <a:cs typeface="微软雅黑" panose="020B0503020204020204" charset="-122"/>
              </a:rPr>
              <a:t>故居修缮方案</a:t>
            </a:r>
            <a:endParaRPr sz="1400">
              <a:latin typeface="微软雅黑" panose="020B0503020204020204" charset="-122"/>
              <a:cs typeface="微软雅黑" panose="020B0503020204020204"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2"/>
          <p:cNvSpPr txBox="1"/>
          <p:nvPr/>
        </p:nvSpPr>
        <p:spPr>
          <a:xfrm>
            <a:off x="12875260" y="222250"/>
            <a:ext cx="1966595" cy="215265"/>
          </a:xfrm>
          <a:prstGeom prst="rect">
            <a:avLst/>
          </a:prstGeom>
        </p:spPr>
        <p:txBody>
          <a:bodyPr vert="horz" wrap="square" lIns="0" tIns="0" rIns="0" bIns="0" rtlCol="0">
            <a:spAutoFit/>
          </a:bodyPr>
          <a:p>
            <a:pPr marL="12700">
              <a:lnSpc>
                <a:spcPct val="100000"/>
              </a:lnSpc>
            </a:pPr>
            <a:r>
              <a:rPr lang="zh-CN" sz="1400" dirty="0">
                <a:solidFill>
                  <a:srgbClr val="231F20"/>
                </a:solidFill>
                <a:latin typeface="微软雅黑" panose="020B0503020204020204" charset="-122"/>
                <a:cs typeface="微软雅黑" panose="020B0503020204020204" charset="-122"/>
              </a:rPr>
              <a:t>刘国钧</a:t>
            </a:r>
            <a:r>
              <a:rPr sz="1400" dirty="0">
                <a:solidFill>
                  <a:srgbClr val="231F20"/>
                </a:solidFill>
                <a:latin typeface="微软雅黑" panose="020B0503020204020204" charset="-122"/>
                <a:cs typeface="微软雅黑" panose="020B0503020204020204" charset="-122"/>
              </a:rPr>
              <a:t>故居修缮方案</a:t>
            </a:r>
            <a:endParaRPr sz="1400">
              <a:latin typeface="微软雅黑" panose="020B0503020204020204" charset="-122"/>
              <a:cs typeface="微软雅黑" panose="020B0503020204020204" charset="-122"/>
            </a:endParaRPr>
          </a:p>
        </p:txBody>
      </p:sp>
      <p:sp>
        <p:nvSpPr>
          <p:cNvPr id="5" name="object 3"/>
          <p:cNvSpPr txBox="1">
            <a:spLocks noGrp="1"/>
          </p:cNvSpPr>
          <p:nvPr>
            <p:ph type="title"/>
          </p:nvPr>
        </p:nvSpPr>
        <p:spPr>
          <a:xfrm>
            <a:off x="7187565" y="1421130"/>
            <a:ext cx="6401435" cy="461645"/>
          </a:xfrm>
          <a:prstGeom prst="rect">
            <a:avLst/>
          </a:prstGeom>
        </p:spPr>
        <p:txBody>
          <a:bodyPr vert="horz" wrap="square" lIns="0" tIns="0" rIns="0" bIns="0" rtlCol="0">
            <a:spAutoFit/>
          </a:bodyPr>
          <a:p>
            <a:pPr marL="12700">
              <a:lnSpc>
                <a:spcPct val="100000"/>
              </a:lnSpc>
            </a:pPr>
            <a:r>
              <a:rPr lang="zh-CN" sz="3000" b="1" spc="350" dirty="0">
                <a:sym typeface="+mn-ea"/>
              </a:rPr>
              <a:t>刘国钧</a:t>
            </a:r>
            <a:r>
              <a:rPr lang="zh-CN" sz="3000" b="1" dirty="0">
                <a:latin typeface="宋体" panose="02010600030101010101" pitchFamily="2" charset="-122"/>
                <a:cs typeface="宋体" panose="02010600030101010101" pitchFamily="2" charset="-122"/>
              </a:rPr>
              <a:t>故居</a:t>
            </a:r>
            <a:r>
              <a:rPr sz="3000" b="1" dirty="0">
                <a:latin typeface="宋体" panose="02010600030101010101" pitchFamily="2" charset="-122"/>
                <a:cs typeface="宋体" panose="02010600030101010101" pitchFamily="2" charset="-122"/>
              </a:rPr>
              <a:t>修缮</a:t>
            </a:r>
            <a:r>
              <a:rPr sz="3000" b="1" dirty="0">
                <a:latin typeface="+mn-ea"/>
                <a:cs typeface="+mn-ea"/>
                <a:sym typeface="+mn-ea"/>
              </a:rPr>
              <a:t>拟工作计划：</a:t>
            </a:r>
            <a:endParaRPr sz="3000" b="1">
              <a:latin typeface="宋体" panose="02010600030101010101" pitchFamily="2" charset="-122"/>
              <a:cs typeface="宋体" panose="02010600030101010101" pitchFamily="2" charset="-122"/>
            </a:endParaRPr>
          </a:p>
        </p:txBody>
      </p:sp>
      <p:sp>
        <p:nvSpPr>
          <p:cNvPr id="6" name="object 4"/>
          <p:cNvSpPr txBox="1"/>
          <p:nvPr/>
        </p:nvSpPr>
        <p:spPr>
          <a:xfrm>
            <a:off x="7187299" y="2136116"/>
            <a:ext cx="7231380" cy="7140575"/>
          </a:xfrm>
          <a:prstGeom prst="rect">
            <a:avLst/>
          </a:prstGeom>
        </p:spPr>
        <p:txBody>
          <a:bodyPr vert="horz" wrap="square" lIns="0" tIns="0" rIns="0" bIns="0" rtlCol="0">
            <a:spAutoFit/>
          </a:bodyPr>
          <a:p>
            <a:pPr marL="12700">
              <a:lnSpc>
                <a:spcPct val="100000"/>
              </a:lnSpc>
            </a:pPr>
            <a:endParaRPr sz="1600" dirty="0">
              <a:solidFill>
                <a:srgbClr val="231F20"/>
              </a:solidFill>
              <a:latin typeface="+mn-ea"/>
              <a:cs typeface="+mn-ea"/>
            </a:endParaRPr>
          </a:p>
          <a:p>
            <a:pPr marL="12700" fontAlgn="auto">
              <a:lnSpc>
                <a:spcPct val="200000"/>
              </a:lnSpc>
            </a:pPr>
            <a:r>
              <a:rPr sz="1600" spc="-10" dirty="0">
                <a:solidFill>
                  <a:srgbClr val="231F20"/>
                </a:solidFill>
                <a:latin typeface="+mn-ea"/>
                <a:cs typeface="+mn-ea"/>
              </a:rPr>
              <a:t>1、2023年3月完成方案施工图设计招标、结构检测招标；</a:t>
            </a:r>
            <a:endParaRPr sz="1600" spc="-10" dirty="0">
              <a:solidFill>
                <a:srgbClr val="231F20"/>
              </a:solidFill>
              <a:latin typeface="+mn-ea"/>
              <a:cs typeface="+mn-ea"/>
            </a:endParaRPr>
          </a:p>
          <a:p>
            <a:pPr marL="12700" fontAlgn="auto">
              <a:lnSpc>
                <a:spcPct val="200000"/>
              </a:lnSpc>
            </a:pPr>
            <a:r>
              <a:rPr sz="1600" spc="-10" dirty="0">
                <a:solidFill>
                  <a:srgbClr val="231F20"/>
                </a:solidFill>
                <a:latin typeface="+mn-ea"/>
                <a:cs typeface="+mn-ea"/>
              </a:rPr>
              <a:t>2、2023年4月完成方案设计（含市文保、省文保、国保）、房屋结构检测、房屋测绘翻图、确定招标代理；</a:t>
            </a:r>
            <a:endParaRPr sz="1600" spc="-10" dirty="0">
              <a:solidFill>
                <a:srgbClr val="231F20"/>
              </a:solidFill>
              <a:latin typeface="+mn-ea"/>
              <a:cs typeface="+mn-ea"/>
            </a:endParaRPr>
          </a:p>
          <a:p>
            <a:pPr marL="12700" fontAlgn="auto">
              <a:lnSpc>
                <a:spcPct val="200000"/>
              </a:lnSpc>
            </a:pPr>
            <a:r>
              <a:rPr sz="1600" spc="-10" dirty="0">
                <a:solidFill>
                  <a:srgbClr val="231F20"/>
                </a:solidFill>
                <a:latin typeface="+mn-ea"/>
                <a:cs typeface="+mn-ea"/>
              </a:rPr>
              <a:t>3、2023年5月完成概念方案设计，同步开展布展设计招标；</a:t>
            </a:r>
            <a:endParaRPr sz="1600" spc="-10" dirty="0">
              <a:solidFill>
                <a:srgbClr val="231F20"/>
              </a:solidFill>
              <a:latin typeface="+mn-ea"/>
              <a:cs typeface="+mn-ea"/>
            </a:endParaRPr>
          </a:p>
          <a:p>
            <a:pPr marL="12700" fontAlgn="auto">
              <a:lnSpc>
                <a:spcPct val="200000"/>
              </a:lnSpc>
            </a:pPr>
            <a:r>
              <a:rPr sz="1600" spc="-10" dirty="0">
                <a:solidFill>
                  <a:srgbClr val="231F20"/>
                </a:solidFill>
                <a:latin typeface="+mn-ea"/>
                <a:cs typeface="+mn-ea"/>
              </a:rPr>
              <a:t>4、2023年6月完成方案设计；</a:t>
            </a:r>
            <a:endParaRPr sz="1600" spc="-10" dirty="0">
              <a:solidFill>
                <a:srgbClr val="231F20"/>
              </a:solidFill>
              <a:latin typeface="+mn-ea"/>
              <a:cs typeface="+mn-ea"/>
            </a:endParaRPr>
          </a:p>
          <a:p>
            <a:pPr marL="12700" algn="l" fontAlgn="auto">
              <a:lnSpc>
                <a:spcPct val="200000"/>
              </a:lnSpc>
              <a:buClrTx/>
              <a:buSzTx/>
              <a:buNone/>
            </a:pPr>
            <a:r>
              <a:rPr sz="1600" spc="-10" dirty="0">
                <a:solidFill>
                  <a:srgbClr val="231F20"/>
                </a:solidFill>
                <a:latin typeface="+mn-ea"/>
                <a:cs typeface="+mn-ea"/>
              </a:rPr>
              <a:t>5、2023年7月完成方案专家评审、省、市文物局方案批复、项目立项（核准）、启动消防专项设计；</a:t>
            </a:r>
            <a:endParaRPr sz="1600" spc="-10" dirty="0">
              <a:solidFill>
                <a:srgbClr val="231F20"/>
              </a:solidFill>
              <a:latin typeface="+mn-ea"/>
              <a:cs typeface="+mn-ea"/>
            </a:endParaRPr>
          </a:p>
          <a:p>
            <a:pPr marL="12700" algn="l" fontAlgn="auto">
              <a:lnSpc>
                <a:spcPct val="200000"/>
              </a:lnSpc>
              <a:buClrTx/>
              <a:buSzTx/>
              <a:buNone/>
            </a:pPr>
            <a:r>
              <a:rPr sz="1600" spc="-10" dirty="0">
                <a:solidFill>
                  <a:srgbClr val="231F20"/>
                </a:solidFill>
                <a:latin typeface="+mn-ea"/>
                <a:cs typeface="+mn-ea"/>
              </a:rPr>
              <a:t>6、2023年8月完成国家文物局方案批复、方案深化设计；</a:t>
            </a:r>
            <a:endParaRPr sz="1600" spc="-10" dirty="0">
              <a:solidFill>
                <a:srgbClr val="231F20"/>
              </a:solidFill>
              <a:latin typeface="+mn-ea"/>
              <a:cs typeface="+mn-ea"/>
            </a:endParaRPr>
          </a:p>
          <a:p>
            <a:pPr marL="12700" algn="l" fontAlgn="auto">
              <a:lnSpc>
                <a:spcPct val="200000"/>
              </a:lnSpc>
              <a:buClrTx/>
              <a:buSzTx/>
              <a:buNone/>
            </a:pPr>
            <a:r>
              <a:rPr sz="1600" spc="-10" dirty="0">
                <a:solidFill>
                  <a:srgbClr val="231F20"/>
                </a:solidFill>
                <a:latin typeface="+mn-ea"/>
                <a:cs typeface="+mn-ea"/>
              </a:rPr>
              <a:t>7、2023年9月完成土建施工图设计、消防专项设计专家评审、监理招标；</a:t>
            </a:r>
            <a:endParaRPr sz="1600" spc="-10" dirty="0">
              <a:solidFill>
                <a:srgbClr val="231F20"/>
              </a:solidFill>
              <a:latin typeface="+mn-ea"/>
              <a:cs typeface="+mn-ea"/>
            </a:endParaRPr>
          </a:p>
          <a:p>
            <a:pPr marL="12700" algn="l" fontAlgn="auto">
              <a:lnSpc>
                <a:spcPct val="200000"/>
              </a:lnSpc>
              <a:buClrTx/>
              <a:buSzTx/>
              <a:buNone/>
            </a:pPr>
            <a:r>
              <a:rPr sz="1600" spc="-10" dirty="0">
                <a:solidFill>
                  <a:srgbClr val="231F20"/>
                </a:solidFill>
                <a:latin typeface="+mn-ea"/>
                <a:cs typeface="+mn-ea"/>
              </a:rPr>
              <a:t>8、2023年10月完成施工图文保部门审查、修缮工程施工招标；</a:t>
            </a:r>
            <a:endParaRPr sz="1600" spc="-10" dirty="0">
              <a:solidFill>
                <a:srgbClr val="231F20"/>
              </a:solidFill>
              <a:latin typeface="+mn-ea"/>
              <a:cs typeface="+mn-ea"/>
            </a:endParaRPr>
          </a:p>
          <a:p>
            <a:pPr marL="12700" algn="l" fontAlgn="auto">
              <a:lnSpc>
                <a:spcPct val="200000"/>
              </a:lnSpc>
              <a:buClrTx/>
              <a:buSzTx/>
              <a:buNone/>
            </a:pPr>
            <a:r>
              <a:rPr sz="1600" spc="-10" dirty="0">
                <a:solidFill>
                  <a:srgbClr val="231F20"/>
                </a:solidFill>
                <a:latin typeface="+mn-ea"/>
                <a:cs typeface="+mn-ea"/>
              </a:rPr>
              <a:t>9、2023年11月完成修缮工程开工建设、布展工程施工图设计</a:t>
            </a:r>
            <a:endParaRPr sz="1600" spc="-10" dirty="0">
              <a:solidFill>
                <a:srgbClr val="231F20"/>
              </a:solidFill>
              <a:latin typeface="+mn-ea"/>
              <a:cs typeface="+mn-ea"/>
            </a:endParaRPr>
          </a:p>
          <a:p>
            <a:pPr marL="12700" algn="l" fontAlgn="auto">
              <a:lnSpc>
                <a:spcPct val="200000"/>
              </a:lnSpc>
              <a:buClrTx/>
              <a:buSzTx/>
              <a:buNone/>
            </a:pPr>
            <a:r>
              <a:rPr sz="1600" spc="-10" dirty="0">
                <a:solidFill>
                  <a:srgbClr val="231F20"/>
                </a:solidFill>
                <a:latin typeface="+mn-ea"/>
                <a:cs typeface="+mn-ea"/>
              </a:rPr>
              <a:t>10、2023年12月完成布展工程招标；</a:t>
            </a:r>
            <a:endParaRPr sz="1600" spc="-10" dirty="0">
              <a:solidFill>
                <a:srgbClr val="231F20"/>
              </a:solidFill>
              <a:latin typeface="+mn-ea"/>
              <a:cs typeface="+mn-ea"/>
            </a:endParaRPr>
          </a:p>
          <a:p>
            <a:pPr marL="12700" algn="l" fontAlgn="auto">
              <a:lnSpc>
                <a:spcPct val="200000"/>
              </a:lnSpc>
              <a:buClrTx/>
              <a:buSzTx/>
              <a:buNone/>
            </a:pPr>
            <a:r>
              <a:rPr sz="1600" spc="-10" dirty="0">
                <a:solidFill>
                  <a:srgbClr val="231F20"/>
                </a:solidFill>
                <a:latin typeface="+mn-ea"/>
                <a:cs typeface="+mn-ea"/>
              </a:rPr>
              <a:t>11、2024年4月竣工验收、消防验收；</a:t>
            </a:r>
            <a:endParaRPr sz="1600" spc="-10" dirty="0">
              <a:solidFill>
                <a:srgbClr val="231F20"/>
              </a:solidFill>
              <a:latin typeface="+mn-ea"/>
              <a:cs typeface="+mn-ea"/>
            </a:endParaRPr>
          </a:p>
          <a:p>
            <a:pPr marL="12700" algn="l" fontAlgn="auto">
              <a:lnSpc>
                <a:spcPct val="200000"/>
              </a:lnSpc>
              <a:buClrTx/>
              <a:buSzTx/>
              <a:buNone/>
            </a:pPr>
            <a:r>
              <a:rPr sz="1600" spc="-10" dirty="0">
                <a:solidFill>
                  <a:srgbClr val="231F20"/>
                </a:solidFill>
                <a:latin typeface="+mn-ea"/>
                <a:cs typeface="+mn-ea"/>
              </a:rPr>
              <a:t>12、2024年5月对外开放。</a:t>
            </a:r>
            <a:endParaRPr sz="1600" spc="-10" dirty="0">
              <a:solidFill>
                <a:srgbClr val="231F20"/>
              </a:solidFill>
              <a:latin typeface="+mn-ea"/>
              <a:cs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2"/>
          <p:cNvSpPr txBox="1"/>
          <p:nvPr/>
        </p:nvSpPr>
        <p:spPr>
          <a:xfrm>
            <a:off x="12875260" y="222250"/>
            <a:ext cx="1966595" cy="215265"/>
          </a:xfrm>
          <a:prstGeom prst="rect">
            <a:avLst/>
          </a:prstGeom>
        </p:spPr>
        <p:txBody>
          <a:bodyPr vert="horz" wrap="square" lIns="0" tIns="0" rIns="0" bIns="0" rtlCol="0">
            <a:spAutoFit/>
          </a:bodyPr>
          <a:p>
            <a:pPr marL="12700">
              <a:lnSpc>
                <a:spcPct val="100000"/>
              </a:lnSpc>
            </a:pPr>
            <a:r>
              <a:rPr lang="zh-CN" sz="1400" dirty="0">
                <a:solidFill>
                  <a:srgbClr val="231F20"/>
                </a:solidFill>
                <a:latin typeface="微软雅黑" panose="020B0503020204020204" charset="-122"/>
                <a:cs typeface="微软雅黑" panose="020B0503020204020204" charset="-122"/>
              </a:rPr>
              <a:t>刘国钧</a:t>
            </a:r>
            <a:r>
              <a:rPr sz="1400" dirty="0">
                <a:solidFill>
                  <a:srgbClr val="231F20"/>
                </a:solidFill>
                <a:latin typeface="微软雅黑" panose="020B0503020204020204" charset="-122"/>
                <a:cs typeface="微软雅黑" panose="020B0503020204020204" charset="-122"/>
              </a:rPr>
              <a:t>故居修缮方案</a:t>
            </a:r>
            <a:endParaRPr sz="1400">
              <a:latin typeface="微软雅黑" panose="020B0503020204020204" charset="-122"/>
              <a:cs typeface="微软雅黑" panose="020B0503020204020204" charset="-122"/>
            </a:endParaRPr>
          </a:p>
        </p:txBody>
      </p:sp>
      <p:sp>
        <p:nvSpPr>
          <p:cNvPr id="38" name="object 3"/>
          <p:cNvSpPr txBox="1">
            <a:spLocks noGrp="1"/>
          </p:cNvSpPr>
          <p:nvPr>
            <p:ph type="title"/>
          </p:nvPr>
        </p:nvSpPr>
        <p:spPr>
          <a:xfrm>
            <a:off x="3520440" y="1172845"/>
            <a:ext cx="9144635" cy="430530"/>
          </a:xfrm>
          <a:prstGeom prst="rect">
            <a:avLst/>
          </a:prstGeom>
        </p:spPr>
        <p:txBody>
          <a:bodyPr vert="horz" wrap="square" lIns="0" tIns="0" rIns="0" bIns="0" rtlCol="0">
            <a:spAutoFit/>
          </a:bodyPr>
          <a:p>
            <a:pPr marL="12700">
              <a:lnSpc>
                <a:spcPct val="100000"/>
              </a:lnSpc>
            </a:pPr>
            <a:r>
              <a:rPr sz="2800" b="1" spc="350" dirty="0">
                <a:sym typeface="+mn-ea"/>
              </a:rPr>
              <a:t>刘国钧故居项目前期设计、招标及建设时序计划</a:t>
            </a:r>
            <a:endParaRPr sz="2800" b="1" spc="350" dirty="0">
              <a:sym typeface="+mn-ea"/>
            </a:endParaRPr>
          </a:p>
        </p:txBody>
      </p:sp>
      <p:pic>
        <p:nvPicPr>
          <p:cNvPr id="3" name="图片 2"/>
          <p:cNvPicPr>
            <a:picLocks noChangeAspect="1"/>
          </p:cNvPicPr>
          <p:nvPr/>
        </p:nvPicPr>
        <p:blipFill>
          <a:blip r:embed="rId1"/>
          <a:srcRect b="211"/>
          <a:stretch>
            <a:fillRect/>
          </a:stretch>
        </p:blipFill>
        <p:spPr>
          <a:xfrm>
            <a:off x="168275" y="2022475"/>
            <a:ext cx="14859635" cy="722185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2"/>
          <p:cNvSpPr txBox="1"/>
          <p:nvPr/>
        </p:nvSpPr>
        <p:spPr>
          <a:xfrm>
            <a:off x="12875260" y="222250"/>
            <a:ext cx="1966595" cy="215265"/>
          </a:xfrm>
          <a:prstGeom prst="rect">
            <a:avLst/>
          </a:prstGeom>
        </p:spPr>
        <p:txBody>
          <a:bodyPr vert="horz" wrap="square" lIns="0" tIns="0" rIns="0" bIns="0" rtlCol="0">
            <a:spAutoFit/>
          </a:bodyPr>
          <a:p>
            <a:pPr marL="12700">
              <a:lnSpc>
                <a:spcPct val="100000"/>
              </a:lnSpc>
            </a:pPr>
            <a:r>
              <a:rPr lang="zh-CN" sz="1400" dirty="0">
                <a:solidFill>
                  <a:srgbClr val="231F20"/>
                </a:solidFill>
                <a:latin typeface="微软雅黑" panose="020B0503020204020204" charset="-122"/>
                <a:cs typeface="微软雅黑" panose="020B0503020204020204" charset="-122"/>
              </a:rPr>
              <a:t>刘国钧</a:t>
            </a:r>
            <a:r>
              <a:rPr sz="1400" dirty="0">
                <a:solidFill>
                  <a:srgbClr val="231F20"/>
                </a:solidFill>
                <a:latin typeface="微软雅黑" panose="020B0503020204020204" charset="-122"/>
                <a:cs typeface="微软雅黑" panose="020B0503020204020204" charset="-122"/>
              </a:rPr>
              <a:t>故居修缮方案</a:t>
            </a:r>
            <a:endParaRPr sz="1400">
              <a:latin typeface="微软雅黑" panose="020B0503020204020204" charset="-122"/>
              <a:cs typeface="微软雅黑" panose="020B0503020204020204" charset="-122"/>
            </a:endParaRPr>
          </a:p>
        </p:txBody>
      </p:sp>
      <p:pic>
        <p:nvPicPr>
          <p:cNvPr id="2" name="图片 1"/>
          <p:cNvPicPr>
            <a:picLocks noChangeAspect="1"/>
          </p:cNvPicPr>
          <p:nvPr/>
        </p:nvPicPr>
        <p:blipFill>
          <a:blip r:embed="rId1"/>
          <a:stretch>
            <a:fillRect/>
          </a:stretch>
        </p:blipFill>
        <p:spPr>
          <a:xfrm>
            <a:off x="217805" y="2538730"/>
            <a:ext cx="14690090" cy="562165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2"/>
          <p:cNvSpPr txBox="1"/>
          <p:nvPr/>
        </p:nvSpPr>
        <p:spPr>
          <a:xfrm>
            <a:off x="12875260" y="222250"/>
            <a:ext cx="1966595" cy="215265"/>
          </a:xfrm>
          <a:prstGeom prst="rect">
            <a:avLst/>
          </a:prstGeom>
        </p:spPr>
        <p:txBody>
          <a:bodyPr vert="horz" wrap="square" lIns="0" tIns="0" rIns="0" bIns="0" rtlCol="0">
            <a:spAutoFit/>
          </a:bodyPr>
          <a:p>
            <a:pPr marL="12700">
              <a:lnSpc>
                <a:spcPct val="100000"/>
              </a:lnSpc>
            </a:pPr>
            <a:r>
              <a:rPr lang="zh-CN" sz="1400" dirty="0">
                <a:solidFill>
                  <a:srgbClr val="231F20"/>
                </a:solidFill>
                <a:latin typeface="微软雅黑" panose="020B0503020204020204" charset="-122"/>
                <a:cs typeface="微软雅黑" panose="020B0503020204020204" charset="-122"/>
              </a:rPr>
              <a:t>刘国钧</a:t>
            </a:r>
            <a:r>
              <a:rPr sz="1400" dirty="0">
                <a:solidFill>
                  <a:srgbClr val="231F20"/>
                </a:solidFill>
                <a:latin typeface="微软雅黑" panose="020B0503020204020204" charset="-122"/>
                <a:cs typeface="微软雅黑" panose="020B0503020204020204" charset="-122"/>
              </a:rPr>
              <a:t>故居修缮方案</a:t>
            </a:r>
            <a:endParaRPr sz="1400">
              <a:latin typeface="微软雅黑" panose="020B0503020204020204" charset="-122"/>
              <a:cs typeface="微软雅黑" panose="020B0503020204020204" charset="-122"/>
            </a:endParaRPr>
          </a:p>
        </p:txBody>
      </p:sp>
      <p:grpSp>
        <p:nvGrpSpPr>
          <p:cNvPr id="5" name="组合 4"/>
          <p:cNvGrpSpPr/>
          <p:nvPr/>
        </p:nvGrpSpPr>
        <p:grpSpPr>
          <a:xfrm>
            <a:off x="229235" y="1022350"/>
            <a:ext cx="14578330" cy="9339580"/>
            <a:chOff x="361" y="1850"/>
            <a:chExt cx="22958" cy="14708"/>
          </a:xfrm>
        </p:grpSpPr>
        <p:pic>
          <p:nvPicPr>
            <p:cNvPr id="4" name="图片 3"/>
            <p:cNvPicPr>
              <a:picLocks noChangeAspect="1"/>
            </p:cNvPicPr>
            <p:nvPr/>
          </p:nvPicPr>
          <p:blipFill>
            <a:blip r:embed="rId1"/>
            <a:srcRect r="565"/>
            <a:stretch>
              <a:fillRect/>
            </a:stretch>
          </p:blipFill>
          <p:spPr>
            <a:xfrm>
              <a:off x="361" y="15158"/>
              <a:ext cx="22958" cy="1400"/>
            </a:xfrm>
            <a:prstGeom prst="rect">
              <a:avLst/>
            </a:prstGeom>
          </p:spPr>
        </p:pic>
        <p:pic>
          <p:nvPicPr>
            <p:cNvPr id="3" name="图片 2"/>
            <p:cNvPicPr>
              <a:picLocks noChangeAspect="1"/>
            </p:cNvPicPr>
            <p:nvPr/>
          </p:nvPicPr>
          <p:blipFill>
            <a:blip r:embed="rId2"/>
            <a:stretch>
              <a:fillRect/>
            </a:stretch>
          </p:blipFill>
          <p:spPr>
            <a:xfrm>
              <a:off x="361" y="1850"/>
              <a:ext cx="22958" cy="13550"/>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875260" y="222250"/>
            <a:ext cx="1966595" cy="215265"/>
          </a:xfrm>
          <a:prstGeom prst="rect">
            <a:avLst/>
          </a:prstGeom>
        </p:spPr>
        <p:txBody>
          <a:bodyPr vert="horz" wrap="square" lIns="0" tIns="0" rIns="0" bIns="0" rtlCol="0">
            <a:spAutoFit/>
          </a:bodyPr>
          <a:lstStyle/>
          <a:p>
            <a:pPr marL="12700">
              <a:lnSpc>
                <a:spcPct val="100000"/>
              </a:lnSpc>
            </a:pPr>
            <a:r>
              <a:rPr lang="zh-CN" sz="1400" dirty="0">
                <a:solidFill>
                  <a:srgbClr val="231F20"/>
                </a:solidFill>
                <a:latin typeface="微软雅黑" panose="020B0503020204020204" charset="-122"/>
                <a:cs typeface="微软雅黑" panose="020B0503020204020204" charset="-122"/>
              </a:rPr>
              <a:t>刘国钧</a:t>
            </a:r>
            <a:r>
              <a:rPr sz="1400" dirty="0">
                <a:solidFill>
                  <a:srgbClr val="231F20"/>
                </a:solidFill>
                <a:latin typeface="微软雅黑" panose="020B0503020204020204" charset="-122"/>
                <a:cs typeface="微软雅黑" panose="020B0503020204020204" charset="-122"/>
              </a:rPr>
              <a:t>故居修缮方案</a:t>
            </a:r>
            <a:endParaRPr sz="1400">
              <a:latin typeface="微软雅黑" panose="020B0503020204020204" charset="-122"/>
              <a:cs typeface="微软雅黑" panose="020B0503020204020204" charset="-122"/>
            </a:endParaRPr>
          </a:p>
        </p:txBody>
      </p:sp>
      <p:sp>
        <p:nvSpPr>
          <p:cNvPr id="6" name="object 3"/>
          <p:cNvSpPr txBox="1">
            <a:spLocks noGrp="1"/>
          </p:cNvSpPr>
          <p:nvPr>
            <p:ph type="title"/>
          </p:nvPr>
        </p:nvSpPr>
        <p:spPr>
          <a:xfrm>
            <a:off x="5927725" y="666115"/>
            <a:ext cx="4484370" cy="461645"/>
          </a:xfrm>
          <a:prstGeom prst="rect">
            <a:avLst/>
          </a:prstGeom>
        </p:spPr>
        <p:txBody>
          <a:bodyPr vert="horz" wrap="square" lIns="0" tIns="0" rIns="0" bIns="0" rtlCol="0">
            <a:spAutoFit/>
          </a:bodyPr>
          <a:p>
            <a:pPr marL="12700">
              <a:lnSpc>
                <a:spcPct val="100000"/>
              </a:lnSpc>
            </a:pPr>
            <a:r>
              <a:rPr lang="zh-CN" sz="3000" b="1" spc="350" dirty="0">
                <a:sym typeface="+mn-ea"/>
              </a:rPr>
              <a:t>刘国钧</a:t>
            </a:r>
            <a:r>
              <a:rPr lang="zh-CN" sz="3000" b="1" dirty="0">
                <a:latin typeface="宋体" panose="02010600030101010101" pitchFamily="2" charset="-122"/>
                <a:cs typeface="宋体" panose="02010600030101010101" pitchFamily="2" charset="-122"/>
              </a:rPr>
              <a:t>故居总图</a:t>
            </a:r>
            <a:endParaRPr lang="zh-CN" sz="3000" b="1" dirty="0">
              <a:latin typeface="宋体" panose="02010600030101010101" pitchFamily="2" charset="-122"/>
              <a:cs typeface="宋体" panose="02010600030101010101" pitchFamily="2" charset="-122"/>
            </a:endParaRPr>
          </a:p>
        </p:txBody>
      </p:sp>
      <p:pic>
        <p:nvPicPr>
          <p:cNvPr id="3" name="图片 2"/>
          <p:cNvPicPr>
            <a:picLocks noChangeAspect="1"/>
          </p:cNvPicPr>
          <p:nvPr/>
        </p:nvPicPr>
        <p:blipFill>
          <a:blip r:embed="rId1"/>
          <a:srcRect t="683"/>
          <a:stretch>
            <a:fillRect/>
          </a:stretch>
        </p:blipFill>
        <p:spPr>
          <a:xfrm>
            <a:off x="0" y="1286510"/>
            <a:ext cx="15125700" cy="941324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微信图片_20230224181206"/>
          <p:cNvPicPr>
            <a:picLocks noChangeAspect="1"/>
          </p:cNvPicPr>
          <p:nvPr/>
        </p:nvPicPr>
        <p:blipFill>
          <a:blip r:embed="rId1"/>
          <a:stretch>
            <a:fillRect/>
          </a:stretch>
        </p:blipFill>
        <p:spPr>
          <a:xfrm>
            <a:off x="556260" y="672465"/>
            <a:ext cx="14013815" cy="9897110"/>
          </a:xfrm>
          <a:prstGeom prst="rect">
            <a:avLst/>
          </a:prstGeom>
        </p:spPr>
      </p:pic>
      <p:sp>
        <p:nvSpPr>
          <p:cNvPr id="2" name="object 2"/>
          <p:cNvSpPr txBox="1"/>
          <p:nvPr/>
        </p:nvSpPr>
        <p:spPr>
          <a:xfrm>
            <a:off x="12875260" y="222250"/>
            <a:ext cx="1966595" cy="215265"/>
          </a:xfrm>
          <a:prstGeom prst="rect">
            <a:avLst/>
          </a:prstGeom>
        </p:spPr>
        <p:txBody>
          <a:bodyPr vert="horz" wrap="square" lIns="0" tIns="0" rIns="0" bIns="0" rtlCol="0">
            <a:spAutoFit/>
          </a:bodyPr>
          <a:lstStyle/>
          <a:p>
            <a:pPr marL="12700">
              <a:lnSpc>
                <a:spcPct val="100000"/>
              </a:lnSpc>
            </a:pPr>
            <a:r>
              <a:rPr lang="zh-CN" sz="1400" dirty="0">
                <a:solidFill>
                  <a:srgbClr val="231F20"/>
                </a:solidFill>
                <a:latin typeface="微软雅黑" panose="020B0503020204020204" charset="-122"/>
                <a:cs typeface="微软雅黑" panose="020B0503020204020204" charset="-122"/>
              </a:rPr>
              <a:t>刘国钧</a:t>
            </a:r>
            <a:r>
              <a:rPr sz="1400" dirty="0">
                <a:solidFill>
                  <a:srgbClr val="231F20"/>
                </a:solidFill>
                <a:latin typeface="微软雅黑" panose="020B0503020204020204" charset="-122"/>
                <a:cs typeface="微软雅黑" panose="020B0503020204020204" charset="-122"/>
              </a:rPr>
              <a:t>故居修缮方案</a:t>
            </a:r>
            <a:endParaRPr sz="1400">
              <a:latin typeface="微软雅黑" panose="020B0503020204020204" charset="-122"/>
              <a:cs typeface="微软雅黑" panose="020B050302020402020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875260" y="222250"/>
            <a:ext cx="1966595" cy="215265"/>
          </a:xfrm>
          <a:prstGeom prst="rect">
            <a:avLst/>
          </a:prstGeom>
        </p:spPr>
        <p:txBody>
          <a:bodyPr vert="horz" wrap="square" lIns="0" tIns="0" rIns="0" bIns="0" rtlCol="0">
            <a:spAutoFit/>
          </a:bodyPr>
          <a:lstStyle/>
          <a:p>
            <a:pPr marL="12700">
              <a:lnSpc>
                <a:spcPct val="100000"/>
              </a:lnSpc>
            </a:pPr>
            <a:r>
              <a:rPr lang="zh-CN" sz="1400" dirty="0">
                <a:solidFill>
                  <a:srgbClr val="231F20"/>
                </a:solidFill>
                <a:latin typeface="微软雅黑" panose="020B0503020204020204" charset="-122"/>
                <a:cs typeface="微软雅黑" panose="020B0503020204020204" charset="-122"/>
              </a:rPr>
              <a:t>刘国钧</a:t>
            </a:r>
            <a:r>
              <a:rPr sz="1400" dirty="0">
                <a:solidFill>
                  <a:srgbClr val="231F20"/>
                </a:solidFill>
                <a:latin typeface="微软雅黑" panose="020B0503020204020204" charset="-122"/>
                <a:cs typeface="微软雅黑" panose="020B0503020204020204" charset="-122"/>
              </a:rPr>
              <a:t>故居修缮方案</a:t>
            </a:r>
            <a:endParaRPr sz="1400">
              <a:latin typeface="微软雅黑" panose="020B0503020204020204" charset="-122"/>
              <a:cs typeface="微软雅黑" panose="020B0503020204020204" charset="-122"/>
            </a:endParaRPr>
          </a:p>
        </p:txBody>
      </p:sp>
      <p:sp>
        <p:nvSpPr>
          <p:cNvPr id="3" name="object 3"/>
          <p:cNvSpPr txBox="1">
            <a:spLocks noGrp="1"/>
          </p:cNvSpPr>
          <p:nvPr>
            <p:ph type="title"/>
          </p:nvPr>
        </p:nvSpPr>
        <p:spPr>
          <a:xfrm>
            <a:off x="4641170" y="5010091"/>
            <a:ext cx="5843359" cy="499745"/>
          </a:xfrm>
          <a:prstGeom prst="rect">
            <a:avLst/>
          </a:prstGeom>
        </p:spPr>
        <p:txBody>
          <a:bodyPr vert="horz" wrap="square" lIns="0" tIns="0" rIns="0" bIns="0" rtlCol="0">
            <a:spAutoFit/>
          </a:bodyPr>
          <a:lstStyle/>
          <a:p>
            <a:pPr marL="4001770">
              <a:lnSpc>
                <a:spcPct val="100000"/>
              </a:lnSpc>
            </a:pPr>
            <a:r>
              <a:rPr spc="350" dirty="0"/>
              <a:t>第</a:t>
            </a:r>
            <a:r>
              <a:rPr lang="zh-CN" spc="350" dirty="0"/>
              <a:t>二</a:t>
            </a:r>
            <a:r>
              <a:rPr spc="350" dirty="0"/>
              <a:t>部分</a:t>
            </a:r>
            <a:endParaRPr spc="350" dirty="0"/>
          </a:p>
        </p:txBody>
      </p:sp>
      <p:sp>
        <p:nvSpPr>
          <p:cNvPr id="4" name="object 4"/>
          <p:cNvSpPr txBox="1"/>
          <p:nvPr/>
        </p:nvSpPr>
        <p:spPr>
          <a:xfrm>
            <a:off x="10729595" y="5010150"/>
            <a:ext cx="4396740" cy="499745"/>
          </a:xfrm>
          <a:prstGeom prst="rect">
            <a:avLst/>
          </a:prstGeom>
        </p:spPr>
        <p:txBody>
          <a:bodyPr vert="horz" wrap="square" lIns="0" tIns="0" rIns="0" bIns="0" rtlCol="0">
            <a:spAutoFit/>
          </a:bodyPr>
          <a:lstStyle/>
          <a:p>
            <a:pPr marL="12700">
              <a:lnSpc>
                <a:spcPct val="100000"/>
              </a:lnSpc>
            </a:pPr>
            <a:r>
              <a:rPr lang="zh-CN" sz="3250" spc="350" dirty="0">
                <a:solidFill>
                  <a:srgbClr val="231F20"/>
                </a:solidFill>
                <a:latin typeface="微软雅黑" panose="020B0503020204020204" charset="-122"/>
                <a:cs typeface="微软雅黑" panose="020B0503020204020204" charset="-122"/>
              </a:rPr>
              <a:t>刘国钧故居</a:t>
            </a:r>
            <a:r>
              <a:rPr sz="3250" spc="350" dirty="0">
                <a:solidFill>
                  <a:srgbClr val="231F20"/>
                </a:solidFill>
                <a:latin typeface="微软雅黑" panose="020B0503020204020204" charset="-122"/>
                <a:cs typeface="微软雅黑" panose="020B0503020204020204" charset="-122"/>
              </a:rPr>
              <a:t>修缮说明</a:t>
            </a:r>
            <a:endParaRPr sz="3250">
              <a:latin typeface="微软雅黑" panose="020B0503020204020204" charset="-122"/>
              <a:cs typeface="微软雅黑" panose="020B050302020402020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rcRect l="52692" t="8864" r="21583" b="20260"/>
          <a:stretch>
            <a:fillRect/>
          </a:stretch>
        </p:blipFill>
        <p:spPr>
          <a:xfrm rot="16200000">
            <a:off x="1951990" y="4543425"/>
            <a:ext cx="3467100" cy="5987415"/>
          </a:xfrm>
          <a:prstGeom prst="rect">
            <a:avLst/>
          </a:prstGeom>
        </p:spPr>
      </p:pic>
      <p:pic>
        <p:nvPicPr>
          <p:cNvPr id="16" name="图片 15" descr="微信图片_20230110193131"/>
          <p:cNvPicPr>
            <a:picLocks noChangeAspect="1"/>
          </p:cNvPicPr>
          <p:nvPr/>
        </p:nvPicPr>
        <p:blipFill>
          <a:blip r:embed="rId2"/>
          <a:srcRect l="3098" t="16223" b="14934"/>
          <a:stretch>
            <a:fillRect/>
          </a:stretch>
        </p:blipFill>
        <p:spPr>
          <a:xfrm>
            <a:off x="691515" y="2141855"/>
            <a:ext cx="5987415" cy="3195955"/>
          </a:xfrm>
          <a:prstGeom prst="rect">
            <a:avLst/>
          </a:prstGeom>
        </p:spPr>
      </p:pic>
      <p:sp>
        <p:nvSpPr>
          <p:cNvPr id="3" name="object 3"/>
          <p:cNvSpPr txBox="1">
            <a:spLocks noGrp="1"/>
          </p:cNvSpPr>
          <p:nvPr>
            <p:ph type="title"/>
          </p:nvPr>
        </p:nvSpPr>
        <p:spPr>
          <a:xfrm>
            <a:off x="7187565" y="1246505"/>
            <a:ext cx="4484370" cy="461645"/>
          </a:xfrm>
          <a:prstGeom prst="rect">
            <a:avLst/>
          </a:prstGeom>
        </p:spPr>
        <p:txBody>
          <a:bodyPr vert="horz" wrap="square" lIns="0" tIns="0" rIns="0" bIns="0" rtlCol="0">
            <a:spAutoFit/>
          </a:bodyPr>
          <a:lstStyle/>
          <a:p>
            <a:pPr marL="12700">
              <a:lnSpc>
                <a:spcPct val="100000"/>
              </a:lnSpc>
            </a:pPr>
            <a:r>
              <a:rPr lang="zh-CN" sz="3000" b="1" spc="350" dirty="0">
                <a:sym typeface="+mn-ea"/>
              </a:rPr>
              <a:t>刘国钧</a:t>
            </a:r>
            <a:r>
              <a:rPr lang="zh-CN" sz="3000" b="1" dirty="0">
                <a:latin typeface="宋体" panose="02010600030101010101" pitchFamily="2" charset="-122"/>
                <a:cs typeface="宋体" panose="02010600030101010101" pitchFamily="2" charset="-122"/>
              </a:rPr>
              <a:t>故居</a:t>
            </a:r>
            <a:r>
              <a:rPr sz="3000" b="1" dirty="0">
                <a:latin typeface="宋体" panose="02010600030101010101" pitchFamily="2" charset="-122"/>
                <a:cs typeface="宋体" panose="02010600030101010101" pitchFamily="2" charset="-122"/>
              </a:rPr>
              <a:t>修缮方案说明</a:t>
            </a:r>
            <a:endParaRPr sz="3000" b="1">
              <a:latin typeface="宋体" panose="02010600030101010101" pitchFamily="2" charset="-122"/>
              <a:cs typeface="宋体" panose="02010600030101010101" pitchFamily="2" charset="-122"/>
            </a:endParaRPr>
          </a:p>
        </p:txBody>
      </p:sp>
      <p:sp>
        <p:nvSpPr>
          <p:cNvPr id="4" name="object 4"/>
          <p:cNvSpPr txBox="1"/>
          <p:nvPr/>
        </p:nvSpPr>
        <p:spPr>
          <a:xfrm>
            <a:off x="7187299" y="2149451"/>
            <a:ext cx="7231380" cy="3025140"/>
          </a:xfrm>
          <a:prstGeom prst="rect">
            <a:avLst/>
          </a:prstGeom>
        </p:spPr>
        <p:txBody>
          <a:bodyPr vert="horz" wrap="square" lIns="0" tIns="0" rIns="0" bIns="0" rtlCol="0">
            <a:spAutoFit/>
          </a:bodyPr>
          <a:lstStyle/>
          <a:p>
            <a:pPr marL="12700">
              <a:lnSpc>
                <a:spcPct val="100000"/>
              </a:lnSpc>
            </a:pPr>
            <a:r>
              <a:rPr sz="1600" dirty="0">
                <a:solidFill>
                  <a:srgbClr val="231F20"/>
                </a:solidFill>
                <a:latin typeface="+mn-ea"/>
                <a:cs typeface="+mn-ea"/>
              </a:rPr>
              <a:t>一、</a:t>
            </a:r>
            <a:r>
              <a:rPr lang="zh-CN" sz="1600" spc="350" dirty="0">
                <a:solidFill>
                  <a:srgbClr val="231F20"/>
                </a:solidFill>
                <a:latin typeface="+mn-ea"/>
                <a:cs typeface="+mn-ea"/>
                <a:sym typeface="+mn-ea"/>
              </a:rPr>
              <a:t>刘国钧</a:t>
            </a:r>
            <a:r>
              <a:rPr sz="1600" dirty="0">
                <a:solidFill>
                  <a:srgbClr val="231F20"/>
                </a:solidFill>
                <a:latin typeface="+mn-ea"/>
                <a:cs typeface="+mn-ea"/>
              </a:rPr>
              <a:t>故居</a:t>
            </a:r>
            <a:r>
              <a:rPr lang="zh-CN" sz="1600" dirty="0">
                <a:solidFill>
                  <a:srgbClr val="231F20"/>
                </a:solidFill>
                <a:latin typeface="+mn-ea"/>
                <a:cs typeface="+mn-ea"/>
              </a:rPr>
              <a:t>概况及价值评估</a:t>
            </a:r>
            <a:endParaRPr lang="zh-CN" sz="1600" dirty="0">
              <a:solidFill>
                <a:srgbClr val="231F20"/>
              </a:solidFill>
              <a:latin typeface="+mn-ea"/>
              <a:cs typeface="+mn-ea"/>
            </a:endParaRPr>
          </a:p>
          <a:p>
            <a:pPr marL="12700">
              <a:lnSpc>
                <a:spcPct val="100000"/>
              </a:lnSpc>
            </a:pPr>
            <a:endParaRPr sz="1450">
              <a:latin typeface="+mn-ea"/>
              <a:cs typeface="+mn-ea"/>
            </a:endParaRPr>
          </a:p>
          <a:p>
            <a:pPr marL="12700">
              <a:lnSpc>
                <a:spcPct val="100000"/>
              </a:lnSpc>
            </a:pPr>
            <a:r>
              <a:rPr sz="1400" spc="-10" dirty="0">
                <a:solidFill>
                  <a:srgbClr val="231F20"/>
                </a:solidFill>
                <a:latin typeface="+mn-ea"/>
                <a:cs typeface="+mn-ea"/>
              </a:rPr>
              <a:t>1、历史沿革</a:t>
            </a:r>
            <a:endParaRPr sz="1400">
              <a:latin typeface="+mn-ea"/>
              <a:cs typeface="+mn-ea"/>
            </a:endParaRPr>
          </a:p>
          <a:p>
            <a:pPr marL="12700" marR="5080" indent="199390" algn="just">
              <a:lnSpc>
                <a:spcPct val="169000"/>
              </a:lnSpc>
              <a:spcBef>
                <a:spcPts val="1240"/>
              </a:spcBef>
            </a:pPr>
            <a:r>
              <a:rPr sz="1400" dirty="0">
                <a:solidFill>
                  <a:srgbClr val="231F20"/>
                </a:solidFill>
                <a:latin typeface="+mn-ea"/>
                <a:cs typeface="+mn-ea"/>
              </a:rPr>
              <a:t>  刘国钧(1887年－1978年)，生于靖江市生祠镇，名金生，字国钧，号丽川。上世纪三十年代开始，刘国钧就以一个成熟的企业家身份登上了中国民族工业的历史舞台。以后，他在这个大舞台上，有声有色地编演了纺织印染工业光彩耀日的场景，令世人瞩目，被誉为中国现代杰出的实业家，著名的爱国民族工商业者。在中国内地、香港以至整个东南亚的工商界，提起刘国钧，几乎无人不知。他为中国现代民族纺织染业的建立和发展作出了重要贡献，人们称他为"民族工业的骄子"。</a:t>
            </a:r>
            <a:endParaRPr sz="1400" dirty="0">
              <a:solidFill>
                <a:srgbClr val="231F20"/>
              </a:solidFill>
              <a:latin typeface="+mn-ea"/>
              <a:cs typeface="+mn-ea"/>
            </a:endParaRPr>
          </a:p>
        </p:txBody>
      </p:sp>
      <p:sp>
        <p:nvSpPr>
          <p:cNvPr id="5" name="object 5"/>
          <p:cNvSpPr txBox="1"/>
          <p:nvPr/>
        </p:nvSpPr>
        <p:spPr>
          <a:xfrm>
            <a:off x="7187299" y="5282157"/>
            <a:ext cx="7228205" cy="1817370"/>
          </a:xfrm>
          <a:prstGeom prst="rect">
            <a:avLst/>
          </a:prstGeom>
        </p:spPr>
        <p:txBody>
          <a:bodyPr vert="horz" wrap="square" lIns="0" tIns="0" rIns="0" bIns="0" rtlCol="0">
            <a:spAutoFit/>
          </a:bodyPr>
          <a:lstStyle/>
          <a:p>
            <a:pPr marL="12700" marR="5080" fontAlgn="auto">
              <a:lnSpc>
                <a:spcPct val="169000"/>
              </a:lnSpc>
            </a:pPr>
            <a:r>
              <a:rPr lang="en-US" sz="1400" dirty="0">
                <a:solidFill>
                  <a:srgbClr val="231F20"/>
                </a:solidFill>
                <a:latin typeface="+mn-ea"/>
                <a:cs typeface="+mn-ea"/>
              </a:rPr>
              <a:t>    </a:t>
            </a:r>
            <a:r>
              <a:rPr sz="1400" dirty="0">
                <a:solidFill>
                  <a:srgbClr val="231F20"/>
                </a:solidFill>
                <a:latin typeface="+mn-ea"/>
                <a:cs typeface="+mn-ea"/>
              </a:rPr>
              <a:t>刘国钧故居在青果巷82～84号</a:t>
            </a:r>
            <a:r>
              <a:rPr lang="zh-CN" sz="1400" dirty="0">
                <a:solidFill>
                  <a:srgbClr val="231F20"/>
                </a:solidFill>
                <a:latin typeface="+mn-ea"/>
                <a:cs typeface="+mn-ea"/>
              </a:rPr>
              <a:t>，</a:t>
            </a:r>
            <a:r>
              <a:rPr sz="1400" dirty="0">
                <a:solidFill>
                  <a:srgbClr val="231F20"/>
                </a:solidFill>
                <a:latin typeface="+mn-ea"/>
                <a:cs typeface="+mn-ea"/>
              </a:rPr>
              <a:t>故居原为“唐氏八宅”中八桂堂旧址，共有门屋、大厅、客堂、经楼（天香楼）四进，均硬山造木结构。大厅面阔3间，明间宽3.75米，进深8檩，后有翻轩。三进宽度与大厅相同，进深9檩，左右通道有砖雕门框。两侧有走廊贯穿前后，每进隔有天井，植以桂花。全宅以垣墙围成院落</a:t>
            </a:r>
            <a:r>
              <a:rPr lang="zh-CN" sz="1400" dirty="0">
                <a:solidFill>
                  <a:srgbClr val="231F20"/>
                </a:solidFill>
                <a:latin typeface="+mn-ea"/>
                <a:cs typeface="+mn-ea"/>
              </a:rPr>
              <a:t>。</a:t>
            </a:r>
            <a:r>
              <a:rPr sz="1400" dirty="0">
                <a:solidFill>
                  <a:srgbClr val="231F20"/>
                </a:solidFill>
                <a:latin typeface="+mn-ea"/>
                <a:cs typeface="+mn-ea"/>
              </a:rPr>
              <a:t>三进假山后即经楼（天香楼），上下各3间。</a:t>
            </a:r>
            <a:r>
              <a:rPr lang="zh-CN" sz="1400" dirty="0">
                <a:solidFill>
                  <a:srgbClr val="231F20"/>
                </a:solidFill>
                <a:latin typeface="+mn-ea"/>
                <a:cs typeface="+mn-ea"/>
              </a:rPr>
              <a:t>天香楼为国家文物保护单位，八桂堂</a:t>
            </a:r>
            <a:r>
              <a:rPr sz="1400" dirty="0">
                <a:solidFill>
                  <a:srgbClr val="231F20"/>
                </a:solidFill>
                <a:latin typeface="+mn-ea"/>
                <a:cs typeface="+mn-ea"/>
              </a:rPr>
              <a:t>为省文物保护单位。</a:t>
            </a:r>
            <a:endParaRPr sz="1400" dirty="0">
              <a:solidFill>
                <a:srgbClr val="231F20"/>
              </a:solidFill>
              <a:latin typeface="+mn-ea"/>
              <a:cs typeface="+mn-ea"/>
            </a:endParaRPr>
          </a:p>
        </p:txBody>
      </p:sp>
      <p:sp>
        <p:nvSpPr>
          <p:cNvPr id="14" name="object 14"/>
          <p:cNvSpPr txBox="1"/>
          <p:nvPr/>
        </p:nvSpPr>
        <p:spPr>
          <a:xfrm>
            <a:off x="6078499" y="5423303"/>
            <a:ext cx="558800" cy="203200"/>
          </a:xfrm>
          <a:prstGeom prst="rect">
            <a:avLst/>
          </a:prstGeom>
        </p:spPr>
        <p:txBody>
          <a:bodyPr vert="horz" wrap="square" lIns="0" tIns="0" rIns="0" bIns="0" rtlCol="0">
            <a:spAutoFit/>
          </a:bodyPr>
          <a:lstStyle/>
          <a:p>
            <a:pPr marL="12700">
              <a:lnSpc>
                <a:spcPct val="100000"/>
              </a:lnSpc>
            </a:pPr>
            <a:r>
              <a:rPr sz="1400" dirty="0">
                <a:solidFill>
                  <a:srgbClr val="231F20"/>
                </a:solidFill>
                <a:latin typeface="黑体" panose="02010609060101010101" charset="-122"/>
                <a:cs typeface="黑体" panose="02010609060101010101" charset="-122"/>
              </a:rPr>
              <a:t>区位图</a:t>
            </a:r>
            <a:endParaRPr sz="1400">
              <a:latin typeface="黑体" panose="02010609060101010101" charset="-122"/>
              <a:cs typeface="黑体" panose="02010609060101010101" charset="-122"/>
            </a:endParaRPr>
          </a:p>
        </p:txBody>
      </p:sp>
      <p:sp>
        <p:nvSpPr>
          <p:cNvPr id="15" name="object 15"/>
          <p:cNvSpPr txBox="1"/>
          <p:nvPr/>
        </p:nvSpPr>
        <p:spPr>
          <a:xfrm>
            <a:off x="5018405" y="9466580"/>
            <a:ext cx="1703705" cy="215265"/>
          </a:xfrm>
          <a:prstGeom prst="rect">
            <a:avLst/>
          </a:prstGeom>
        </p:spPr>
        <p:txBody>
          <a:bodyPr vert="horz" wrap="square" lIns="0" tIns="0" rIns="0" bIns="0" rtlCol="0">
            <a:spAutoFit/>
          </a:bodyPr>
          <a:lstStyle/>
          <a:p>
            <a:pPr marL="12700">
              <a:lnSpc>
                <a:spcPct val="100000"/>
              </a:lnSpc>
            </a:pPr>
            <a:r>
              <a:rPr lang="zh-CN" sz="1400" dirty="0">
                <a:solidFill>
                  <a:srgbClr val="231F20"/>
                </a:solidFill>
                <a:latin typeface="黑体" panose="02010609060101010101" charset="-122"/>
                <a:cs typeface="黑体" panose="02010609060101010101" charset="-122"/>
              </a:rPr>
              <a:t>刘国钧故居总平面图</a:t>
            </a:r>
            <a:endParaRPr lang="zh-CN" sz="1400" dirty="0">
              <a:solidFill>
                <a:srgbClr val="231F20"/>
              </a:solidFill>
              <a:latin typeface="黑体" panose="02010609060101010101" charset="-122"/>
              <a:cs typeface="黑体" panose="02010609060101010101" charset="-122"/>
            </a:endParaRPr>
          </a:p>
        </p:txBody>
      </p:sp>
      <p:sp>
        <p:nvSpPr>
          <p:cNvPr id="17" name="object 2"/>
          <p:cNvSpPr txBox="1"/>
          <p:nvPr/>
        </p:nvSpPr>
        <p:spPr>
          <a:xfrm>
            <a:off x="12875260" y="222250"/>
            <a:ext cx="1966595" cy="215265"/>
          </a:xfrm>
          <a:prstGeom prst="rect">
            <a:avLst/>
          </a:prstGeom>
        </p:spPr>
        <p:txBody>
          <a:bodyPr vert="horz" wrap="square" lIns="0" tIns="0" rIns="0" bIns="0" rtlCol="0">
            <a:spAutoFit/>
          </a:bodyPr>
          <a:p>
            <a:pPr marL="12700">
              <a:lnSpc>
                <a:spcPct val="100000"/>
              </a:lnSpc>
            </a:pPr>
            <a:r>
              <a:rPr lang="zh-CN" sz="1400" dirty="0">
                <a:solidFill>
                  <a:srgbClr val="231F20"/>
                </a:solidFill>
                <a:latin typeface="微软雅黑" panose="020B0503020204020204" charset="-122"/>
                <a:cs typeface="微软雅黑" panose="020B0503020204020204" charset="-122"/>
              </a:rPr>
              <a:t>刘国钧</a:t>
            </a:r>
            <a:r>
              <a:rPr sz="1400" dirty="0">
                <a:solidFill>
                  <a:srgbClr val="231F20"/>
                </a:solidFill>
                <a:latin typeface="微软雅黑" panose="020B0503020204020204" charset="-122"/>
                <a:cs typeface="微软雅黑" panose="020B0503020204020204" charset="-122"/>
              </a:rPr>
              <a:t>故居修缮方案</a:t>
            </a:r>
            <a:endParaRPr sz="1400">
              <a:latin typeface="微软雅黑" panose="020B0503020204020204" charset="-122"/>
              <a:cs typeface="微软雅黑" panose="020B050302020402020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503555" y="2312670"/>
            <a:ext cx="6395720" cy="4536440"/>
          </a:xfrm>
          <a:prstGeom prst="rect">
            <a:avLst/>
          </a:prstGeom>
        </p:spPr>
      </p:pic>
      <p:sp>
        <p:nvSpPr>
          <p:cNvPr id="4" name="object 4"/>
          <p:cNvSpPr txBox="1"/>
          <p:nvPr/>
        </p:nvSpPr>
        <p:spPr>
          <a:xfrm>
            <a:off x="7187299" y="2628625"/>
            <a:ext cx="7227570" cy="2181225"/>
          </a:xfrm>
          <a:prstGeom prst="rect">
            <a:avLst/>
          </a:prstGeom>
        </p:spPr>
        <p:txBody>
          <a:bodyPr vert="horz" wrap="square" lIns="0" tIns="0" rIns="0" bIns="0" rtlCol="0">
            <a:spAutoFit/>
          </a:bodyPr>
          <a:lstStyle/>
          <a:p>
            <a:pPr marL="12700" marR="5080" algn="l">
              <a:lnSpc>
                <a:spcPct val="169000"/>
              </a:lnSpc>
              <a:buClrTx/>
              <a:buSzTx/>
              <a:buFontTx/>
            </a:pPr>
            <a:r>
              <a:rPr sz="1400" dirty="0">
                <a:solidFill>
                  <a:srgbClr val="231F20"/>
                </a:solidFill>
                <a:latin typeface="+mn-ea"/>
                <a:cs typeface="+mn-ea"/>
              </a:rPr>
              <a:t>3、价值评估 文化价值：</a:t>
            </a:r>
            <a:endParaRPr sz="1400" dirty="0">
              <a:solidFill>
                <a:srgbClr val="231F20"/>
              </a:solidFill>
              <a:latin typeface="+mn-ea"/>
              <a:cs typeface="+mn-ea"/>
            </a:endParaRPr>
          </a:p>
          <a:p>
            <a:pPr marL="12700" marR="5080" algn="l">
              <a:lnSpc>
                <a:spcPct val="169000"/>
              </a:lnSpc>
              <a:buClrTx/>
              <a:buSzTx/>
              <a:buFontTx/>
            </a:pPr>
            <a:r>
              <a:rPr sz="1400" dirty="0">
                <a:solidFill>
                  <a:srgbClr val="231F20"/>
                </a:solidFill>
                <a:latin typeface="+mn-ea"/>
                <a:cs typeface="+mn-ea"/>
              </a:rPr>
              <a:t>    名人故居是城市人文的历史坐标，地域文化的情感资源。名人故居承载着城市特定的历史记忆，作为一种人文遗产，它对一个城市而言具有保存集体记忆、传承文化血脉、深化身份认同的作用。名人故居反映着特定历史时期、特定地域的民俗文化和审美风尚。</a:t>
            </a:r>
            <a:endParaRPr sz="1400" dirty="0">
              <a:solidFill>
                <a:srgbClr val="231F20"/>
              </a:solidFill>
              <a:latin typeface="+mn-ea"/>
              <a:cs typeface="+mn-ea"/>
            </a:endParaRPr>
          </a:p>
          <a:p>
            <a:pPr marL="12700" marR="5080" algn="l">
              <a:lnSpc>
                <a:spcPct val="169000"/>
              </a:lnSpc>
              <a:buClrTx/>
              <a:buSzTx/>
              <a:buFontTx/>
            </a:pPr>
            <a:r>
              <a:rPr lang="zh-CN" sz="1400" dirty="0">
                <a:solidFill>
                  <a:srgbClr val="231F20"/>
                </a:solidFill>
                <a:latin typeface="+mn-ea"/>
                <a:cs typeface="+mn-ea"/>
                <a:sym typeface="+mn-ea"/>
              </a:rPr>
              <a:t>刘国钧</a:t>
            </a:r>
            <a:r>
              <a:rPr sz="1400" dirty="0">
                <a:solidFill>
                  <a:srgbClr val="231F20"/>
                </a:solidFill>
                <a:latin typeface="+mn-ea"/>
                <a:cs typeface="+mn-ea"/>
              </a:rPr>
              <a:t>故居并非一般意义上的居住建筑，而是更能体现文化性、精神性的人文建筑，是名人生命情感的寄寓之所，是具有精神感召力的人文空间。</a:t>
            </a:r>
            <a:endParaRPr sz="1400" dirty="0">
              <a:solidFill>
                <a:srgbClr val="231F20"/>
              </a:solidFill>
              <a:latin typeface="+mn-ea"/>
              <a:cs typeface="+mn-ea"/>
            </a:endParaRPr>
          </a:p>
        </p:txBody>
      </p:sp>
      <p:sp>
        <p:nvSpPr>
          <p:cNvPr id="5" name="object 5"/>
          <p:cNvSpPr txBox="1"/>
          <p:nvPr/>
        </p:nvSpPr>
        <p:spPr>
          <a:xfrm>
            <a:off x="7187299" y="4985110"/>
            <a:ext cx="7229475" cy="1887855"/>
          </a:xfrm>
          <a:prstGeom prst="rect">
            <a:avLst/>
          </a:prstGeom>
        </p:spPr>
        <p:txBody>
          <a:bodyPr vert="horz" wrap="square" lIns="0" tIns="0" rIns="0" bIns="0" rtlCol="0">
            <a:spAutoFit/>
          </a:bodyPr>
          <a:lstStyle/>
          <a:p>
            <a:pPr marL="12700" marR="5080" algn="l">
              <a:lnSpc>
                <a:spcPct val="169000"/>
              </a:lnSpc>
              <a:buClrTx/>
              <a:buSzTx/>
              <a:buNone/>
            </a:pPr>
            <a:r>
              <a:rPr sz="1400" dirty="0">
                <a:solidFill>
                  <a:srgbClr val="231F20"/>
                </a:solidFill>
                <a:latin typeface="+mn-ea"/>
                <a:cs typeface="+mn-ea"/>
              </a:rPr>
              <a:t>建筑价值：</a:t>
            </a:r>
            <a:endParaRPr sz="1400" dirty="0">
              <a:solidFill>
                <a:srgbClr val="231F20"/>
              </a:solidFill>
              <a:latin typeface="+mn-ea"/>
              <a:cs typeface="+mn-ea"/>
            </a:endParaRPr>
          </a:p>
          <a:p>
            <a:pPr marL="12700" marR="5080" algn="l">
              <a:lnSpc>
                <a:spcPct val="169000"/>
              </a:lnSpc>
              <a:buClrTx/>
              <a:buSzTx/>
              <a:buNone/>
            </a:pPr>
            <a:r>
              <a:rPr sz="1400" dirty="0">
                <a:solidFill>
                  <a:srgbClr val="231F20"/>
                </a:solidFill>
                <a:latin typeface="+mn-ea"/>
                <a:cs typeface="+mn-ea"/>
              </a:rPr>
              <a:t>    作为常州地区清末民初的民居建筑典型形态，院落布局、内部结构、细部装修、院内风景都成为展示地域文化的重要物质载体。虽然格局不完整，但从另一个角度也记录了城市发展和变迁的印记。</a:t>
            </a:r>
            <a:endParaRPr sz="1400" dirty="0">
              <a:solidFill>
                <a:srgbClr val="231F20"/>
              </a:solidFill>
              <a:latin typeface="+mn-ea"/>
              <a:cs typeface="+mn-ea"/>
            </a:endParaRPr>
          </a:p>
          <a:p>
            <a:pPr>
              <a:lnSpc>
                <a:spcPct val="100000"/>
              </a:lnSpc>
            </a:pPr>
            <a:endParaRPr sz="1400">
              <a:latin typeface="+mn-ea"/>
              <a:cs typeface="+mn-ea"/>
            </a:endParaRPr>
          </a:p>
          <a:p>
            <a:pPr>
              <a:lnSpc>
                <a:spcPct val="100000"/>
              </a:lnSpc>
              <a:spcBef>
                <a:spcPts val="25"/>
              </a:spcBef>
            </a:pPr>
            <a:endParaRPr sz="1400">
              <a:latin typeface="+mn-ea"/>
              <a:cs typeface="+mn-ea"/>
            </a:endParaRPr>
          </a:p>
        </p:txBody>
      </p:sp>
      <p:sp>
        <p:nvSpPr>
          <p:cNvPr id="7" name="object 7"/>
          <p:cNvSpPr txBox="1"/>
          <p:nvPr/>
        </p:nvSpPr>
        <p:spPr>
          <a:xfrm>
            <a:off x="3931920" y="6925945"/>
            <a:ext cx="2997200" cy="215265"/>
          </a:xfrm>
          <a:prstGeom prst="rect">
            <a:avLst/>
          </a:prstGeom>
        </p:spPr>
        <p:txBody>
          <a:bodyPr vert="horz" wrap="square" lIns="0" tIns="0" rIns="0" bIns="0" rtlCol="0">
            <a:spAutoFit/>
          </a:bodyPr>
          <a:lstStyle/>
          <a:p>
            <a:pPr marL="12700">
              <a:lnSpc>
                <a:spcPct val="100000"/>
              </a:lnSpc>
            </a:pPr>
            <a:r>
              <a:rPr lang="zh-CN" sz="1400" dirty="0">
                <a:solidFill>
                  <a:srgbClr val="231F20"/>
                </a:solidFill>
                <a:latin typeface="黑体" panose="02010609060101010101" charset="-122"/>
                <a:cs typeface="黑体" panose="02010609060101010101" charset="-122"/>
              </a:rPr>
              <a:t>青果巷历史文化街区保护及文保范围</a:t>
            </a:r>
            <a:endParaRPr lang="zh-CN" sz="1400" dirty="0">
              <a:solidFill>
                <a:srgbClr val="231F20"/>
              </a:solidFill>
              <a:latin typeface="黑体" panose="02010609060101010101" charset="-122"/>
              <a:cs typeface="黑体" panose="02010609060101010101" charset="-122"/>
            </a:endParaRPr>
          </a:p>
        </p:txBody>
      </p:sp>
      <p:sp>
        <p:nvSpPr>
          <p:cNvPr id="17" name="object 2"/>
          <p:cNvSpPr txBox="1"/>
          <p:nvPr/>
        </p:nvSpPr>
        <p:spPr>
          <a:xfrm>
            <a:off x="12875260" y="222250"/>
            <a:ext cx="1966595" cy="215265"/>
          </a:xfrm>
          <a:prstGeom prst="rect">
            <a:avLst/>
          </a:prstGeom>
        </p:spPr>
        <p:txBody>
          <a:bodyPr vert="horz" wrap="square" lIns="0" tIns="0" rIns="0" bIns="0" rtlCol="0">
            <a:spAutoFit/>
          </a:bodyPr>
          <a:p>
            <a:pPr marL="12700">
              <a:lnSpc>
                <a:spcPct val="100000"/>
              </a:lnSpc>
            </a:pPr>
            <a:r>
              <a:rPr lang="zh-CN" sz="1400" dirty="0">
                <a:solidFill>
                  <a:srgbClr val="231F20"/>
                </a:solidFill>
                <a:latin typeface="微软雅黑" panose="020B0503020204020204" charset="-122"/>
                <a:cs typeface="微软雅黑" panose="020B0503020204020204" charset="-122"/>
              </a:rPr>
              <a:t>刘国钧</a:t>
            </a:r>
            <a:r>
              <a:rPr sz="1400" dirty="0">
                <a:solidFill>
                  <a:srgbClr val="231F20"/>
                </a:solidFill>
                <a:latin typeface="微软雅黑" panose="020B0503020204020204" charset="-122"/>
                <a:cs typeface="微软雅黑" panose="020B0503020204020204" charset="-122"/>
              </a:rPr>
              <a:t>故居修缮方案</a:t>
            </a:r>
            <a:endParaRPr sz="1400">
              <a:latin typeface="微软雅黑" panose="020B0503020204020204" charset="-122"/>
              <a:cs typeface="微软雅黑" panose="020B050302020402020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微信图片_20230221182619"/>
          <p:cNvPicPr>
            <a:picLocks noChangeAspect="1"/>
          </p:cNvPicPr>
          <p:nvPr/>
        </p:nvPicPr>
        <p:blipFill>
          <a:blip r:embed="rId1"/>
          <a:stretch>
            <a:fillRect/>
          </a:stretch>
        </p:blipFill>
        <p:spPr>
          <a:xfrm>
            <a:off x="861060" y="5367020"/>
            <a:ext cx="6010910" cy="4007485"/>
          </a:xfrm>
          <a:prstGeom prst="rect">
            <a:avLst/>
          </a:prstGeom>
        </p:spPr>
      </p:pic>
      <p:sp>
        <p:nvSpPr>
          <p:cNvPr id="2" name="object 2"/>
          <p:cNvSpPr txBox="1"/>
          <p:nvPr/>
        </p:nvSpPr>
        <p:spPr>
          <a:xfrm>
            <a:off x="7187299" y="1539200"/>
            <a:ext cx="7230109" cy="7835265"/>
          </a:xfrm>
          <a:prstGeom prst="rect">
            <a:avLst/>
          </a:prstGeom>
        </p:spPr>
        <p:txBody>
          <a:bodyPr vert="horz" wrap="square" lIns="0" tIns="0" rIns="0" bIns="0" rtlCol="0">
            <a:spAutoFit/>
          </a:bodyPr>
          <a:lstStyle/>
          <a:p>
            <a:pPr>
              <a:lnSpc>
                <a:spcPct val="100000"/>
              </a:lnSpc>
              <a:spcBef>
                <a:spcPts val="30"/>
              </a:spcBef>
            </a:pPr>
            <a:endParaRPr sz="1900">
              <a:latin typeface="Times New Roman" panose="02020603050405020304"/>
              <a:cs typeface="Times New Roman" panose="02020603050405020304"/>
            </a:endParaRPr>
          </a:p>
          <a:p>
            <a:pPr marL="12700">
              <a:lnSpc>
                <a:spcPct val="100000"/>
              </a:lnSpc>
            </a:pPr>
            <a:r>
              <a:rPr sz="1600" dirty="0">
                <a:solidFill>
                  <a:srgbClr val="231F20"/>
                </a:solidFill>
                <a:latin typeface="宋体" panose="02010600030101010101" pitchFamily="2" charset="-122"/>
                <a:cs typeface="宋体" panose="02010600030101010101" pitchFamily="2" charset="-122"/>
              </a:rPr>
              <a:t>二、</a:t>
            </a:r>
            <a:r>
              <a:rPr lang="zh-CN" sz="1600" dirty="0">
                <a:solidFill>
                  <a:srgbClr val="231F20"/>
                </a:solidFill>
                <a:latin typeface="宋体" panose="02010600030101010101" pitchFamily="2" charset="-122"/>
                <a:cs typeface="宋体" panose="02010600030101010101" pitchFamily="2" charset="-122"/>
              </a:rPr>
              <a:t>刘国钧</a:t>
            </a:r>
            <a:r>
              <a:rPr sz="1600" dirty="0">
                <a:solidFill>
                  <a:srgbClr val="231F20"/>
                </a:solidFill>
                <a:latin typeface="宋体" panose="02010600030101010101" pitchFamily="2" charset="-122"/>
                <a:cs typeface="宋体" panose="02010600030101010101" pitchFamily="2" charset="-122"/>
              </a:rPr>
              <a:t>故居现状问题</a:t>
            </a:r>
            <a:endParaRPr sz="1600" dirty="0">
              <a:solidFill>
                <a:srgbClr val="231F20"/>
              </a:solidFill>
              <a:latin typeface="宋体" panose="02010600030101010101" pitchFamily="2" charset="-122"/>
              <a:cs typeface="宋体" panose="02010600030101010101" pitchFamily="2" charset="-122"/>
            </a:endParaRPr>
          </a:p>
          <a:p>
            <a:pPr marL="12700">
              <a:lnSpc>
                <a:spcPct val="100000"/>
              </a:lnSpc>
            </a:pPr>
            <a:endParaRPr sz="1600">
              <a:latin typeface="宋体" panose="02010600030101010101" pitchFamily="2" charset="-122"/>
              <a:cs typeface="宋体" panose="02010600030101010101" pitchFamily="2" charset="-122"/>
            </a:endParaRPr>
          </a:p>
          <a:p>
            <a:pPr marL="298450" indent="-285750">
              <a:lnSpc>
                <a:spcPct val="100000"/>
              </a:lnSpc>
              <a:spcBef>
                <a:spcPts val="740"/>
              </a:spcBef>
              <a:buFont typeface="Wingdings" panose="05000000000000000000" charset="0"/>
              <a:buChar char="l"/>
            </a:pPr>
            <a:r>
              <a:rPr sz="1400" dirty="0">
                <a:solidFill>
                  <a:srgbClr val="231F20"/>
                </a:solidFill>
                <a:latin typeface="+mn-ea"/>
                <a:cs typeface="+mn-ea"/>
              </a:rPr>
              <a:t>现状勘察</a:t>
            </a:r>
            <a:endParaRPr sz="1400">
              <a:latin typeface="+mn-ea"/>
              <a:cs typeface="+mn-ea"/>
            </a:endParaRPr>
          </a:p>
          <a:p>
            <a:pPr marL="12700" marR="5080">
              <a:lnSpc>
                <a:spcPct val="169000"/>
              </a:lnSpc>
            </a:pPr>
            <a:r>
              <a:rPr sz="1400" spc="15" dirty="0">
                <a:solidFill>
                  <a:srgbClr val="231F20"/>
                </a:solidFill>
                <a:latin typeface="+mn-ea"/>
                <a:cs typeface="+mn-ea"/>
              </a:rPr>
              <a:t>从总平面上来</a:t>
            </a:r>
            <a:r>
              <a:rPr sz="1400" dirty="0">
                <a:solidFill>
                  <a:srgbClr val="231F20"/>
                </a:solidFill>
                <a:latin typeface="+mn-ea"/>
                <a:cs typeface="+mn-ea"/>
              </a:rPr>
              <a:t>看</a:t>
            </a:r>
            <a:r>
              <a:rPr sz="1400" spc="15" dirty="0">
                <a:solidFill>
                  <a:srgbClr val="231F20"/>
                </a:solidFill>
                <a:latin typeface="+mn-ea"/>
                <a:cs typeface="+mn-ea"/>
              </a:rPr>
              <a:t>，保护范围内的</a:t>
            </a:r>
            <a:r>
              <a:rPr lang="zh-CN" sz="1400" spc="15" dirty="0">
                <a:solidFill>
                  <a:srgbClr val="231F20"/>
                </a:solidFill>
                <a:latin typeface="+mn-ea"/>
                <a:cs typeface="+mn-ea"/>
              </a:rPr>
              <a:t>刘国钧</a:t>
            </a:r>
            <a:r>
              <a:rPr sz="1400" spc="15" dirty="0">
                <a:solidFill>
                  <a:srgbClr val="231F20"/>
                </a:solidFill>
                <a:latin typeface="+mn-ea"/>
                <a:cs typeface="+mn-ea"/>
              </a:rPr>
              <a:t>居</a:t>
            </a:r>
            <a:r>
              <a:rPr sz="1400" dirty="0">
                <a:solidFill>
                  <a:srgbClr val="231F20"/>
                </a:solidFill>
                <a:latin typeface="+mn-ea"/>
                <a:cs typeface="+mn-ea"/>
                <a:sym typeface="+mn-ea"/>
              </a:rPr>
              <a:t>共有门屋、大厅、客堂、经楼四进</a:t>
            </a:r>
            <a:r>
              <a:rPr sz="1400" spc="15" dirty="0">
                <a:solidFill>
                  <a:srgbClr val="231F20"/>
                </a:solidFill>
                <a:latin typeface="+mn-ea"/>
                <a:cs typeface="+mn-ea"/>
              </a:rPr>
              <a:t>：基本保留了原有故居院落建筑的风</a:t>
            </a:r>
            <a:r>
              <a:rPr sz="1400" dirty="0">
                <a:solidFill>
                  <a:srgbClr val="231F20"/>
                </a:solidFill>
                <a:latin typeface="+mn-ea"/>
                <a:cs typeface="+mn-ea"/>
              </a:rPr>
              <a:t>貌</a:t>
            </a:r>
            <a:r>
              <a:rPr sz="1400" spc="15" dirty="0">
                <a:solidFill>
                  <a:srgbClr val="231F20"/>
                </a:solidFill>
                <a:latin typeface="+mn-ea"/>
                <a:cs typeface="+mn-ea"/>
              </a:rPr>
              <a:t>，</a:t>
            </a:r>
            <a:r>
              <a:rPr lang="zh-CN" sz="1400" spc="15" dirty="0">
                <a:solidFill>
                  <a:srgbClr val="231F20"/>
                </a:solidFill>
                <a:latin typeface="+mn-ea"/>
                <a:cs typeface="+mn-ea"/>
              </a:rPr>
              <a:t>大</a:t>
            </a:r>
            <a:r>
              <a:rPr sz="1400" spc="15" dirty="0">
                <a:solidFill>
                  <a:srgbClr val="231F20"/>
                </a:solidFill>
                <a:latin typeface="+mn-ea"/>
                <a:cs typeface="+mn-ea"/>
              </a:rPr>
              <a:t>部分的修缮应遵循不改变文物原状的原</a:t>
            </a:r>
            <a:r>
              <a:rPr sz="1400" dirty="0">
                <a:solidFill>
                  <a:srgbClr val="231F20"/>
                </a:solidFill>
                <a:latin typeface="+mn-ea"/>
                <a:cs typeface="+mn-ea"/>
              </a:rPr>
              <a:t>则</a:t>
            </a:r>
            <a:r>
              <a:rPr sz="1400" spc="15" dirty="0">
                <a:solidFill>
                  <a:srgbClr val="231F20"/>
                </a:solidFill>
                <a:latin typeface="+mn-ea"/>
                <a:cs typeface="+mn-ea"/>
              </a:rPr>
              <a:t>，保护文物建筑的建筑风格和特</a:t>
            </a:r>
            <a:r>
              <a:rPr sz="1400" dirty="0">
                <a:solidFill>
                  <a:srgbClr val="231F20"/>
                </a:solidFill>
                <a:latin typeface="+mn-ea"/>
                <a:cs typeface="+mn-ea"/>
              </a:rPr>
              <a:t>点</a:t>
            </a:r>
            <a:r>
              <a:rPr sz="1400" spc="15" dirty="0">
                <a:solidFill>
                  <a:srgbClr val="231F20"/>
                </a:solidFill>
                <a:latin typeface="+mn-ea"/>
                <a:cs typeface="+mn-ea"/>
              </a:rPr>
              <a:t>，更换构件时须坚持原材</a:t>
            </a:r>
            <a:r>
              <a:rPr sz="1400" dirty="0">
                <a:solidFill>
                  <a:srgbClr val="231F20"/>
                </a:solidFill>
                <a:latin typeface="+mn-ea"/>
                <a:cs typeface="+mn-ea"/>
              </a:rPr>
              <a:t>料</a:t>
            </a:r>
            <a:r>
              <a:rPr sz="1400" spc="15" dirty="0">
                <a:solidFill>
                  <a:srgbClr val="231F20"/>
                </a:solidFill>
                <a:latin typeface="+mn-ea"/>
                <a:cs typeface="+mn-ea"/>
              </a:rPr>
              <a:t>、原尺</a:t>
            </a:r>
            <a:r>
              <a:rPr sz="1400" dirty="0">
                <a:solidFill>
                  <a:srgbClr val="231F20"/>
                </a:solidFill>
                <a:latin typeface="+mn-ea"/>
                <a:cs typeface="+mn-ea"/>
              </a:rPr>
              <a:t>寸、 原工艺原则，局部复原时须严格考证，尽可能根据历史资料和相关遗存复原。 </a:t>
            </a:r>
            <a:r>
              <a:rPr lang="zh-CN" sz="1400" spc="15" dirty="0">
                <a:solidFill>
                  <a:srgbClr val="231F20"/>
                </a:solidFill>
                <a:latin typeface="+mn-ea"/>
                <a:cs typeface="+mn-ea"/>
              </a:rPr>
              <a:t>如有</a:t>
            </a:r>
            <a:r>
              <a:rPr sz="1400" spc="15" dirty="0">
                <a:solidFill>
                  <a:srgbClr val="231F20"/>
                </a:solidFill>
                <a:latin typeface="+mn-ea"/>
                <a:cs typeface="+mn-ea"/>
              </a:rPr>
              <a:t>后期搭</a:t>
            </a:r>
            <a:r>
              <a:rPr sz="1400" dirty="0">
                <a:solidFill>
                  <a:srgbClr val="231F20"/>
                </a:solidFill>
                <a:latin typeface="+mn-ea"/>
                <a:cs typeface="+mn-ea"/>
              </a:rPr>
              <a:t>建</a:t>
            </a:r>
            <a:r>
              <a:rPr lang="zh-CN" sz="1400" dirty="0">
                <a:solidFill>
                  <a:srgbClr val="231F20"/>
                </a:solidFill>
                <a:latin typeface="+mn-ea"/>
                <a:cs typeface="+mn-ea"/>
              </a:rPr>
              <a:t>的部分</a:t>
            </a:r>
            <a:r>
              <a:rPr sz="1400" spc="15" dirty="0">
                <a:solidFill>
                  <a:srgbClr val="231F20"/>
                </a:solidFill>
                <a:latin typeface="+mn-ea"/>
                <a:cs typeface="+mn-ea"/>
              </a:rPr>
              <a:t>，可考虑依据原有</a:t>
            </a:r>
            <a:r>
              <a:rPr sz="1400" dirty="0">
                <a:solidFill>
                  <a:srgbClr val="231F20"/>
                </a:solidFill>
                <a:latin typeface="+mn-ea"/>
                <a:cs typeface="+mn-ea"/>
              </a:rPr>
              <a:t>形制和格局复建，复原设计时同样应遵循真实性原则，借鉴常州地区传统建筑做法。</a:t>
            </a:r>
            <a:endParaRPr sz="1400">
              <a:latin typeface="+mn-ea"/>
              <a:cs typeface="+mn-ea"/>
            </a:endParaRPr>
          </a:p>
          <a:p>
            <a:pPr>
              <a:lnSpc>
                <a:spcPct val="100000"/>
              </a:lnSpc>
            </a:pPr>
            <a:endParaRPr sz="1400">
              <a:latin typeface="+mn-ea"/>
              <a:cs typeface="+mn-ea"/>
            </a:endParaRPr>
          </a:p>
          <a:p>
            <a:pPr marL="12700" marR="1163955">
              <a:lnSpc>
                <a:spcPct val="169000"/>
              </a:lnSpc>
              <a:spcBef>
                <a:spcPts val="1220"/>
              </a:spcBef>
            </a:pPr>
            <a:endParaRPr sz="1400" dirty="0">
              <a:solidFill>
                <a:srgbClr val="231F20"/>
              </a:solidFill>
              <a:latin typeface="+mn-ea"/>
              <a:cs typeface="+mn-ea"/>
            </a:endParaRPr>
          </a:p>
          <a:p>
            <a:pPr marL="12700" marR="1163955">
              <a:lnSpc>
                <a:spcPct val="169000"/>
              </a:lnSpc>
              <a:spcBef>
                <a:spcPts val="1220"/>
              </a:spcBef>
            </a:pPr>
            <a:r>
              <a:rPr sz="1400" dirty="0">
                <a:solidFill>
                  <a:srgbClr val="231F20"/>
                </a:solidFill>
                <a:latin typeface="+mn-ea"/>
                <a:cs typeface="+mn-ea"/>
              </a:rPr>
              <a:t>根据</a:t>
            </a:r>
            <a:r>
              <a:rPr lang="zh-CN" sz="1400" dirty="0">
                <a:solidFill>
                  <a:srgbClr val="231F20"/>
                </a:solidFill>
                <a:latin typeface="+mn-ea"/>
                <a:cs typeface="+mn-ea"/>
              </a:rPr>
              <a:t>现场</a:t>
            </a:r>
            <a:r>
              <a:rPr sz="1400" dirty="0">
                <a:solidFill>
                  <a:srgbClr val="231F20"/>
                </a:solidFill>
                <a:latin typeface="+mn-ea"/>
                <a:cs typeface="+mn-ea"/>
              </a:rPr>
              <a:t>踏勘</a:t>
            </a:r>
            <a:r>
              <a:rPr lang="zh-CN" sz="1400" dirty="0">
                <a:solidFill>
                  <a:srgbClr val="231F20"/>
                </a:solidFill>
                <a:latin typeface="+mn-ea"/>
                <a:cs typeface="+mn-ea"/>
              </a:rPr>
              <a:t>情况</a:t>
            </a:r>
            <a:r>
              <a:rPr sz="1400" dirty="0">
                <a:solidFill>
                  <a:srgbClr val="231F20"/>
                </a:solidFill>
                <a:latin typeface="+mn-ea"/>
                <a:cs typeface="+mn-ea"/>
              </a:rPr>
              <a:t>，由于缺少日常维护，建筑</a:t>
            </a:r>
            <a:r>
              <a:rPr lang="zh-CN" sz="1400" dirty="0">
                <a:solidFill>
                  <a:srgbClr val="231F20"/>
                </a:solidFill>
                <a:latin typeface="+mn-ea"/>
                <a:cs typeface="+mn-ea"/>
              </a:rPr>
              <a:t>受损</a:t>
            </a:r>
            <a:r>
              <a:rPr sz="1400" dirty="0">
                <a:solidFill>
                  <a:srgbClr val="231F20"/>
                </a:solidFill>
                <a:latin typeface="+mn-ea"/>
                <a:cs typeface="+mn-ea"/>
              </a:rPr>
              <a:t>，</a:t>
            </a:r>
            <a:r>
              <a:rPr lang="zh-CN" sz="1400" dirty="0">
                <a:solidFill>
                  <a:srgbClr val="231F20"/>
                </a:solidFill>
                <a:latin typeface="+mn-ea"/>
                <a:cs typeface="+mn-ea"/>
              </a:rPr>
              <a:t>需要</a:t>
            </a:r>
            <a:r>
              <a:rPr sz="1400" dirty="0">
                <a:solidFill>
                  <a:srgbClr val="231F20"/>
                </a:solidFill>
                <a:latin typeface="+mn-ea"/>
                <a:cs typeface="+mn-ea"/>
              </a:rPr>
              <a:t>修缮： </a:t>
            </a:r>
            <a:endParaRPr sz="1400" dirty="0">
              <a:solidFill>
                <a:srgbClr val="231F20"/>
              </a:solidFill>
              <a:latin typeface="+mn-ea"/>
              <a:cs typeface="+mn-ea"/>
            </a:endParaRPr>
          </a:p>
          <a:p>
            <a:pPr marL="12700" marR="1163955" fontAlgn="auto">
              <a:lnSpc>
                <a:spcPct val="120000"/>
              </a:lnSpc>
              <a:spcBef>
                <a:spcPts val="1220"/>
              </a:spcBef>
            </a:pPr>
            <a:r>
              <a:rPr sz="1400" spc="-210" dirty="0">
                <a:solidFill>
                  <a:srgbClr val="231F20"/>
                </a:solidFill>
                <a:latin typeface="+mn-ea"/>
                <a:cs typeface="+mn-ea"/>
              </a:rPr>
              <a:t>1.</a:t>
            </a:r>
            <a:r>
              <a:rPr sz="1400" spc="-350" dirty="0">
                <a:solidFill>
                  <a:srgbClr val="231F20"/>
                </a:solidFill>
                <a:latin typeface="+mn-ea"/>
                <a:cs typeface="+mn-ea"/>
              </a:rPr>
              <a:t> </a:t>
            </a:r>
            <a:r>
              <a:rPr sz="1400" dirty="0">
                <a:solidFill>
                  <a:srgbClr val="231F20"/>
                </a:solidFill>
                <a:latin typeface="+mn-ea"/>
                <a:cs typeface="+mn-ea"/>
              </a:rPr>
              <a:t>室内地面方砖保留较好，木地板有朽烂，室外地面部分条石被更换；</a:t>
            </a:r>
            <a:endParaRPr sz="1400">
              <a:latin typeface="+mn-ea"/>
              <a:cs typeface="+mn-ea"/>
            </a:endParaRPr>
          </a:p>
          <a:p>
            <a:pPr marL="12700" fontAlgn="auto">
              <a:lnSpc>
                <a:spcPct val="120000"/>
              </a:lnSpc>
              <a:spcBef>
                <a:spcPts val="1155"/>
              </a:spcBef>
            </a:pPr>
            <a:r>
              <a:rPr sz="1400" spc="-210" dirty="0">
                <a:solidFill>
                  <a:srgbClr val="231F20"/>
                </a:solidFill>
                <a:latin typeface="+mn-ea"/>
                <a:cs typeface="+mn-ea"/>
              </a:rPr>
              <a:t>2.</a:t>
            </a:r>
            <a:r>
              <a:rPr sz="1400" spc="-350" dirty="0">
                <a:solidFill>
                  <a:srgbClr val="231F20"/>
                </a:solidFill>
                <a:latin typeface="+mn-ea"/>
                <a:cs typeface="+mn-ea"/>
              </a:rPr>
              <a:t> </a:t>
            </a:r>
            <a:r>
              <a:rPr sz="1400" dirty="0">
                <a:solidFill>
                  <a:srgbClr val="231F20"/>
                </a:solidFill>
                <a:latin typeface="+mn-ea"/>
                <a:cs typeface="+mn-ea"/>
              </a:rPr>
              <a:t>正屋大木构架保留较好，夹弄和辅房木结构做法简易；</a:t>
            </a:r>
            <a:endParaRPr sz="1400">
              <a:latin typeface="+mn-ea"/>
              <a:cs typeface="+mn-ea"/>
            </a:endParaRPr>
          </a:p>
          <a:p>
            <a:pPr marL="12700" fontAlgn="auto">
              <a:lnSpc>
                <a:spcPct val="120000"/>
              </a:lnSpc>
              <a:spcBef>
                <a:spcPts val="1155"/>
              </a:spcBef>
            </a:pPr>
            <a:r>
              <a:rPr sz="1400" spc="-210" dirty="0">
                <a:solidFill>
                  <a:srgbClr val="231F20"/>
                </a:solidFill>
                <a:latin typeface="+mn-ea"/>
                <a:cs typeface="+mn-ea"/>
              </a:rPr>
              <a:t>3.</a:t>
            </a:r>
            <a:r>
              <a:rPr sz="1400" spc="-350" dirty="0">
                <a:solidFill>
                  <a:srgbClr val="231F20"/>
                </a:solidFill>
                <a:latin typeface="+mn-ea"/>
                <a:cs typeface="+mn-ea"/>
              </a:rPr>
              <a:t> </a:t>
            </a:r>
            <a:r>
              <a:rPr sz="1400" dirty="0">
                <a:solidFill>
                  <a:srgbClr val="231F20"/>
                </a:solidFill>
                <a:latin typeface="+mn-ea"/>
                <a:cs typeface="+mn-ea"/>
              </a:rPr>
              <a:t>空斗砖墙抹灰剥落严重，室内墙面多被遮挡；</a:t>
            </a:r>
            <a:endParaRPr sz="1400">
              <a:latin typeface="+mn-ea"/>
              <a:cs typeface="+mn-ea"/>
            </a:endParaRPr>
          </a:p>
          <a:p>
            <a:pPr marL="12700" fontAlgn="auto">
              <a:lnSpc>
                <a:spcPct val="120000"/>
              </a:lnSpc>
              <a:spcBef>
                <a:spcPts val="1155"/>
              </a:spcBef>
            </a:pPr>
            <a:r>
              <a:rPr sz="1400" spc="-210" dirty="0">
                <a:solidFill>
                  <a:srgbClr val="231F20"/>
                </a:solidFill>
                <a:latin typeface="+mn-ea"/>
                <a:cs typeface="+mn-ea"/>
              </a:rPr>
              <a:t>4.</a:t>
            </a:r>
            <a:r>
              <a:rPr sz="1400" spc="-350" dirty="0">
                <a:solidFill>
                  <a:srgbClr val="231F20"/>
                </a:solidFill>
                <a:latin typeface="+mn-ea"/>
                <a:cs typeface="+mn-ea"/>
              </a:rPr>
              <a:t> </a:t>
            </a:r>
            <a:r>
              <a:rPr sz="1400" dirty="0">
                <a:solidFill>
                  <a:srgbClr val="231F20"/>
                </a:solidFill>
                <a:latin typeface="+mn-ea"/>
                <a:cs typeface="+mn-ea"/>
              </a:rPr>
              <a:t>吊顶内部改造为阁楼；</a:t>
            </a:r>
            <a:endParaRPr sz="1400">
              <a:latin typeface="+mn-ea"/>
              <a:cs typeface="+mn-ea"/>
            </a:endParaRPr>
          </a:p>
          <a:p>
            <a:pPr marL="12700" fontAlgn="auto">
              <a:lnSpc>
                <a:spcPct val="120000"/>
              </a:lnSpc>
              <a:spcBef>
                <a:spcPts val="1155"/>
              </a:spcBef>
            </a:pPr>
            <a:r>
              <a:rPr sz="1400" spc="-210" dirty="0">
                <a:solidFill>
                  <a:srgbClr val="231F20"/>
                </a:solidFill>
                <a:latin typeface="+mn-ea"/>
                <a:cs typeface="+mn-ea"/>
              </a:rPr>
              <a:t>5.</a:t>
            </a:r>
            <a:r>
              <a:rPr sz="1400" spc="-350" dirty="0">
                <a:solidFill>
                  <a:srgbClr val="231F20"/>
                </a:solidFill>
                <a:latin typeface="+mn-ea"/>
                <a:cs typeface="+mn-ea"/>
              </a:rPr>
              <a:t> </a:t>
            </a:r>
            <a:r>
              <a:rPr sz="1400" dirty="0">
                <a:solidFill>
                  <a:srgbClr val="231F20"/>
                </a:solidFill>
                <a:latin typeface="+mn-ea"/>
                <a:cs typeface="+mn-ea"/>
              </a:rPr>
              <a:t>屋面小青瓦、屋脊</a:t>
            </a:r>
            <a:r>
              <a:rPr lang="zh-CN" sz="1400" dirty="0">
                <a:solidFill>
                  <a:srgbClr val="231F20"/>
                </a:solidFill>
                <a:latin typeface="+mn-ea"/>
                <a:cs typeface="+mn-ea"/>
              </a:rPr>
              <a:t>受损</a:t>
            </a:r>
            <a:r>
              <a:rPr sz="1400" dirty="0">
                <a:solidFill>
                  <a:srgbClr val="231F20"/>
                </a:solidFill>
                <a:latin typeface="+mn-ea"/>
                <a:cs typeface="+mn-ea"/>
              </a:rPr>
              <a:t>；</a:t>
            </a:r>
            <a:endParaRPr sz="1400">
              <a:latin typeface="+mn-ea"/>
              <a:cs typeface="+mn-ea"/>
            </a:endParaRPr>
          </a:p>
          <a:p>
            <a:pPr marL="12700" fontAlgn="auto">
              <a:lnSpc>
                <a:spcPct val="120000"/>
              </a:lnSpc>
              <a:spcBef>
                <a:spcPts val="1155"/>
              </a:spcBef>
            </a:pPr>
            <a:r>
              <a:rPr sz="1400" spc="-210" dirty="0">
                <a:solidFill>
                  <a:srgbClr val="231F20"/>
                </a:solidFill>
                <a:latin typeface="+mn-ea"/>
                <a:cs typeface="+mn-ea"/>
              </a:rPr>
              <a:t>6.</a:t>
            </a:r>
            <a:r>
              <a:rPr sz="1400" spc="-350" dirty="0">
                <a:solidFill>
                  <a:srgbClr val="231F20"/>
                </a:solidFill>
                <a:latin typeface="+mn-ea"/>
                <a:cs typeface="+mn-ea"/>
              </a:rPr>
              <a:t> </a:t>
            </a:r>
            <a:r>
              <a:rPr sz="1400" dirty="0">
                <a:solidFill>
                  <a:srgbClr val="231F20"/>
                </a:solidFill>
                <a:latin typeface="+mn-ea"/>
                <a:cs typeface="+mn-ea"/>
              </a:rPr>
              <a:t>门窗洞口位置存留，木装修保留较好；</a:t>
            </a:r>
            <a:endParaRPr sz="1400">
              <a:latin typeface="+mn-ea"/>
              <a:cs typeface="+mn-ea"/>
            </a:endParaRPr>
          </a:p>
          <a:p>
            <a:pPr marL="12700" fontAlgn="auto">
              <a:lnSpc>
                <a:spcPct val="120000"/>
              </a:lnSpc>
              <a:spcBef>
                <a:spcPts val="1155"/>
              </a:spcBef>
            </a:pPr>
            <a:r>
              <a:rPr sz="1400" spc="-210" dirty="0">
                <a:solidFill>
                  <a:srgbClr val="231F20"/>
                </a:solidFill>
                <a:latin typeface="+mn-ea"/>
                <a:cs typeface="+mn-ea"/>
              </a:rPr>
              <a:t>7.</a:t>
            </a:r>
            <a:r>
              <a:rPr sz="1400" spc="-350" dirty="0">
                <a:solidFill>
                  <a:srgbClr val="231F20"/>
                </a:solidFill>
                <a:latin typeface="+mn-ea"/>
                <a:cs typeface="+mn-ea"/>
              </a:rPr>
              <a:t> </a:t>
            </a:r>
            <a:r>
              <a:rPr sz="1400" dirty="0">
                <a:solidFill>
                  <a:srgbClr val="231F20"/>
                </a:solidFill>
                <a:latin typeface="+mn-ea"/>
                <a:cs typeface="+mn-ea"/>
              </a:rPr>
              <a:t>无地仗油漆做法较简易，多处剥落；</a:t>
            </a:r>
            <a:endParaRPr sz="1400">
              <a:latin typeface="+mn-ea"/>
              <a:cs typeface="+mn-ea"/>
            </a:endParaRPr>
          </a:p>
          <a:p>
            <a:pPr marL="12700" fontAlgn="auto">
              <a:lnSpc>
                <a:spcPct val="120000"/>
              </a:lnSpc>
              <a:spcBef>
                <a:spcPts val="1155"/>
              </a:spcBef>
            </a:pPr>
            <a:r>
              <a:rPr sz="1400" spc="-210" dirty="0">
                <a:solidFill>
                  <a:srgbClr val="231F20"/>
                </a:solidFill>
                <a:latin typeface="+mn-ea"/>
                <a:cs typeface="+mn-ea"/>
              </a:rPr>
              <a:t>8.</a:t>
            </a:r>
            <a:r>
              <a:rPr sz="1400" spc="-350" dirty="0">
                <a:solidFill>
                  <a:srgbClr val="231F20"/>
                </a:solidFill>
                <a:latin typeface="+mn-ea"/>
                <a:cs typeface="+mn-ea"/>
              </a:rPr>
              <a:t> </a:t>
            </a:r>
            <a:r>
              <a:rPr sz="1400" dirty="0">
                <a:solidFill>
                  <a:srgbClr val="231F20"/>
                </a:solidFill>
                <a:latin typeface="+mn-ea"/>
                <a:cs typeface="+mn-ea"/>
              </a:rPr>
              <a:t>基础设施条件较差；</a:t>
            </a:r>
            <a:endParaRPr sz="1400">
              <a:latin typeface="+mn-ea"/>
              <a:cs typeface="+mn-ea"/>
            </a:endParaRPr>
          </a:p>
          <a:p>
            <a:pPr marL="12700" fontAlgn="auto">
              <a:lnSpc>
                <a:spcPct val="120000"/>
              </a:lnSpc>
              <a:spcBef>
                <a:spcPts val="1155"/>
              </a:spcBef>
            </a:pPr>
            <a:r>
              <a:rPr sz="1400" spc="-210" dirty="0">
                <a:solidFill>
                  <a:srgbClr val="231F20"/>
                </a:solidFill>
                <a:latin typeface="+mn-ea"/>
                <a:cs typeface="+mn-ea"/>
              </a:rPr>
              <a:t>9.</a:t>
            </a:r>
            <a:r>
              <a:rPr sz="1400" spc="-350" dirty="0">
                <a:solidFill>
                  <a:srgbClr val="231F20"/>
                </a:solidFill>
                <a:latin typeface="+mn-ea"/>
                <a:cs typeface="+mn-ea"/>
              </a:rPr>
              <a:t> </a:t>
            </a:r>
            <a:r>
              <a:rPr sz="1400" dirty="0">
                <a:solidFill>
                  <a:srgbClr val="231F20"/>
                </a:solidFill>
                <a:latin typeface="+mn-ea"/>
                <a:cs typeface="+mn-ea"/>
              </a:rPr>
              <a:t>庭院</a:t>
            </a:r>
            <a:r>
              <a:rPr lang="zh-CN" sz="1400" dirty="0">
                <a:solidFill>
                  <a:srgbClr val="231F20"/>
                </a:solidFill>
                <a:latin typeface="+mn-ea"/>
                <a:cs typeface="+mn-ea"/>
              </a:rPr>
              <a:t>景观</a:t>
            </a:r>
            <a:r>
              <a:rPr sz="1400" dirty="0">
                <a:solidFill>
                  <a:srgbClr val="231F20"/>
                </a:solidFill>
                <a:latin typeface="+mn-ea"/>
                <a:cs typeface="+mn-ea"/>
              </a:rPr>
              <a:t>环境杂乱。</a:t>
            </a:r>
            <a:endParaRPr sz="1400">
              <a:latin typeface="+mn-ea"/>
              <a:cs typeface="+mn-ea"/>
            </a:endParaRPr>
          </a:p>
        </p:txBody>
      </p:sp>
      <p:sp>
        <p:nvSpPr>
          <p:cNvPr id="17" name="object 2"/>
          <p:cNvSpPr txBox="1"/>
          <p:nvPr/>
        </p:nvSpPr>
        <p:spPr>
          <a:xfrm>
            <a:off x="12875260" y="222250"/>
            <a:ext cx="1966595" cy="215265"/>
          </a:xfrm>
          <a:prstGeom prst="rect">
            <a:avLst/>
          </a:prstGeom>
        </p:spPr>
        <p:txBody>
          <a:bodyPr vert="horz" wrap="square" lIns="0" tIns="0" rIns="0" bIns="0" rtlCol="0">
            <a:spAutoFit/>
          </a:bodyPr>
          <a:p>
            <a:pPr marL="12700">
              <a:lnSpc>
                <a:spcPct val="100000"/>
              </a:lnSpc>
            </a:pPr>
            <a:r>
              <a:rPr lang="zh-CN" sz="1400" dirty="0">
                <a:solidFill>
                  <a:srgbClr val="231F20"/>
                </a:solidFill>
                <a:latin typeface="微软雅黑" panose="020B0503020204020204" charset="-122"/>
                <a:cs typeface="微软雅黑" panose="020B0503020204020204" charset="-122"/>
              </a:rPr>
              <a:t>刘国钧</a:t>
            </a:r>
            <a:r>
              <a:rPr sz="1400" dirty="0">
                <a:solidFill>
                  <a:srgbClr val="231F20"/>
                </a:solidFill>
                <a:latin typeface="微软雅黑" panose="020B0503020204020204" charset="-122"/>
                <a:cs typeface="微软雅黑" panose="020B0503020204020204" charset="-122"/>
              </a:rPr>
              <a:t>故居修缮方案</a:t>
            </a:r>
            <a:endParaRPr sz="1400">
              <a:latin typeface="微软雅黑" panose="020B0503020204020204" charset="-122"/>
              <a:cs typeface="微软雅黑" panose="020B0503020204020204" charset="-122"/>
            </a:endParaRPr>
          </a:p>
        </p:txBody>
      </p:sp>
      <p:pic>
        <p:nvPicPr>
          <p:cNvPr id="5" name="图片 4"/>
          <p:cNvPicPr>
            <a:picLocks noChangeAspect="1"/>
          </p:cNvPicPr>
          <p:nvPr/>
        </p:nvPicPr>
        <p:blipFill>
          <a:blip r:embed="rId2"/>
          <a:srcRect l="23329" b="2704"/>
          <a:stretch>
            <a:fillRect/>
          </a:stretch>
        </p:blipFill>
        <p:spPr>
          <a:xfrm rot="16200000">
            <a:off x="2068830" y="83820"/>
            <a:ext cx="3541395" cy="6064885"/>
          </a:xfrm>
          <a:prstGeom prst="rect">
            <a:avLst/>
          </a:prstGeom>
        </p:spPr>
      </p:pic>
      <p:sp>
        <p:nvSpPr>
          <p:cNvPr id="14" name="object 14"/>
          <p:cNvSpPr txBox="1"/>
          <p:nvPr/>
        </p:nvSpPr>
        <p:spPr>
          <a:xfrm>
            <a:off x="6313449" y="9374273"/>
            <a:ext cx="558800" cy="215265"/>
          </a:xfrm>
          <a:prstGeom prst="rect">
            <a:avLst/>
          </a:prstGeom>
        </p:spPr>
        <p:txBody>
          <a:bodyPr vert="horz" wrap="square" lIns="0" tIns="0" rIns="0" bIns="0" rtlCol="0">
            <a:spAutoFit/>
          </a:bodyPr>
          <a:p>
            <a:pPr marL="12700">
              <a:lnSpc>
                <a:spcPct val="100000"/>
              </a:lnSpc>
            </a:pPr>
            <a:r>
              <a:rPr lang="zh-CN" sz="1400" dirty="0">
                <a:solidFill>
                  <a:srgbClr val="231F20"/>
                </a:solidFill>
                <a:latin typeface="黑体" panose="02010609060101010101" charset="-122"/>
                <a:cs typeface="黑体" panose="02010609060101010101" charset="-122"/>
              </a:rPr>
              <a:t>俯视</a:t>
            </a:r>
            <a:r>
              <a:rPr sz="1400" dirty="0">
                <a:solidFill>
                  <a:srgbClr val="231F20"/>
                </a:solidFill>
                <a:latin typeface="黑体" panose="02010609060101010101" charset="-122"/>
                <a:cs typeface="黑体" panose="02010609060101010101" charset="-122"/>
              </a:rPr>
              <a:t>图</a:t>
            </a:r>
            <a:endParaRPr sz="1400">
              <a:latin typeface="黑体" panose="02010609060101010101" charset="-122"/>
              <a:cs typeface="黑体" panose="02010609060101010101" charset="-122"/>
            </a:endParaRPr>
          </a:p>
        </p:txBody>
      </p:sp>
      <p:sp>
        <p:nvSpPr>
          <p:cNvPr id="3" name="object 14"/>
          <p:cNvSpPr txBox="1"/>
          <p:nvPr/>
        </p:nvSpPr>
        <p:spPr>
          <a:xfrm>
            <a:off x="6313449" y="4959118"/>
            <a:ext cx="558800" cy="215265"/>
          </a:xfrm>
          <a:prstGeom prst="rect">
            <a:avLst/>
          </a:prstGeom>
        </p:spPr>
        <p:txBody>
          <a:bodyPr vert="horz" wrap="square" lIns="0" tIns="0" rIns="0" bIns="0" rtlCol="0">
            <a:spAutoFit/>
          </a:bodyPr>
          <a:p>
            <a:pPr marL="12700">
              <a:lnSpc>
                <a:spcPct val="100000"/>
              </a:lnSpc>
            </a:pPr>
            <a:r>
              <a:rPr lang="zh-CN" sz="1400" dirty="0">
                <a:solidFill>
                  <a:srgbClr val="231F20"/>
                </a:solidFill>
                <a:latin typeface="黑体" panose="02010609060101010101" charset="-122"/>
                <a:cs typeface="黑体" panose="02010609060101010101" charset="-122"/>
              </a:rPr>
              <a:t>平面</a:t>
            </a:r>
            <a:r>
              <a:rPr sz="1400" dirty="0">
                <a:solidFill>
                  <a:srgbClr val="231F20"/>
                </a:solidFill>
                <a:latin typeface="黑体" panose="02010609060101010101" charset="-122"/>
                <a:cs typeface="黑体" panose="02010609060101010101" charset="-122"/>
              </a:rPr>
              <a:t>图</a:t>
            </a:r>
            <a:endParaRPr sz="1400">
              <a:latin typeface="黑体" panose="02010609060101010101" charset="-122"/>
              <a:cs typeface="黑体" panose="02010609060101010101"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2"/>
          <p:cNvSpPr txBox="1"/>
          <p:nvPr/>
        </p:nvSpPr>
        <p:spPr>
          <a:xfrm>
            <a:off x="12875260" y="222250"/>
            <a:ext cx="1966595" cy="215265"/>
          </a:xfrm>
          <a:prstGeom prst="rect">
            <a:avLst/>
          </a:prstGeom>
        </p:spPr>
        <p:txBody>
          <a:bodyPr vert="horz" wrap="square" lIns="0" tIns="0" rIns="0" bIns="0" rtlCol="0">
            <a:spAutoFit/>
          </a:bodyPr>
          <a:p>
            <a:pPr marL="12700">
              <a:lnSpc>
                <a:spcPct val="100000"/>
              </a:lnSpc>
            </a:pPr>
            <a:r>
              <a:rPr lang="zh-CN" sz="1400" dirty="0">
                <a:solidFill>
                  <a:srgbClr val="231F20"/>
                </a:solidFill>
                <a:latin typeface="微软雅黑" panose="020B0503020204020204" charset="-122"/>
                <a:cs typeface="微软雅黑" panose="020B0503020204020204" charset="-122"/>
              </a:rPr>
              <a:t>刘国钧</a:t>
            </a:r>
            <a:r>
              <a:rPr sz="1400" dirty="0">
                <a:solidFill>
                  <a:srgbClr val="231F20"/>
                </a:solidFill>
                <a:latin typeface="微软雅黑" panose="020B0503020204020204" charset="-122"/>
                <a:cs typeface="微软雅黑" panose="020B0503020204020204" charset="-122"/>
              </a:rPr>
              <a:t>故居修缮方案</a:t>
            </a:r>
            <a:endParaRPr sz="1400">
              <a:latin typeface="微软雅黑" panose="020B0503020204020204" charset="-122"/>
              <a:cs typeface="微软雅黑" panose="020B0503020204020204" charset="-122"/>
            </a:endParaRPr>
          </a:p>
        </p:txBody>
      </p:sp>
      <p:pic>
        <p:nvPicPr>
          <p:cNvPr id="3" name="图片 2" descr="八桂堂测绘"/>
          <p:cNvPicPr>
            <a:picLocks noChangeAspect="1"/>
          </p:cNvPicPr>
          <p:nvPr/>
        </p:nvPicPr>
        <p:blipFill>
          <a:blip r:embed="rId1"/>
          <a:srcRect l="5801" t="9389" r="3478" b="41793"/>
          <a:stretch>
            <a:fillRect/>
          </a:stretch>
        </p:blipFill>
        <p:spPr>
          <a:xfrm>
            <a:off x="0" y="1701165"/>
            <a:ext cx="10403840" cy="7920990"/>
          </a:xfrm>
          <a:prstGeom prst="rect">
            <a:avLst/>
          </a:prstGeom>
        </p:spPr>
      </p:pic>
      <p:pic>
        <p:nvPicPr>
          <p:cNvPr id="4" name="图片 3" descr="八桂堂测绘"/>
          <p:cNvPicPr>
            <a:picLocks noChangeAspect="1"/>
          </p:cNvPicPr>
          <p:nvPr/>
        </p:nvPicPr>
        <p:blipFill>
          <a:blip r:embed="rId1"/>
          <a:srcRect l="10493" t="59601" r="12875" b="14579"/>
          <a:stretch>
            <a:fillRect/>
          </a:stretch>
        </p:blipFill>
        <p:spPr>
          <a:xfrm>
            <a:off x="9478010" y="2047240"/>
            <a:ext cx="5647690" cy="2692400"/>
          </a:xfrm>
          <a:prstGeom prst="rect">
            <a:avLst/>
          </a:prstGeom>
        </p:spPr>
      </p:pic>
    </p:spTree>
  </p:cSld>
  <p:clrMapOvr>
    <a:masterClrMapping/>
  </p:clrMapOvr>
</p:sld>
</file>

<file path=ppt/tags/tag1.xml><?xml version="1.0" encoding="utf-8"?>
<p:tagLst xmlns:p="http://schemas.openxmlformats.org/presentationml/2006/main">
  <p:tag name="KSO_WM_UNIT_TABLE_BEAUTIFY" val="smartTable{ed929990-6361-4a29-b060-bea28584fbdc}"/>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3316</Words>
  <Application>WPS 演示</Application>
  <PresentationFormat>On-screen Show (4:3)</PresentationFormat>
  <Paragraphs>411</Paragraphs>
  <Slides>27</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27</vt:i4>
      </vt:variant>
    </vt:vector>
  </HeadingPairs>
  <TitlesOfParts>
    <vt:vector size="38" baseType="lpstr">
      <vt:lpstr>Arial</vt:lpstr>
      <vt:lpstr>宋体</vt:lpstr>
      <vt:lpstr>Wingdings</vt:lpstr>
      <vt:lpstr>微软雅黑</vt:lpstr>
      <vt:lpstr>华文楷体</vt:lpstr>
      <vt:lpstr>黑体</vt:lpstr>
      <vt:lpstr>Times New Roman</vt:lpstr>
      <vt:lpstr>Wingdings</vt:lpstr>
      <vt:lpstr>Calibri</vt:lpstr>
      <vt:lpstr>Arial Unicode MS</vt:lpstr>
      <vt:lpstr>Office Theme</vt:lpstr>
      <vt:lpstr>刘国钧故居保护修缮方案 </vt:lpstr>
      <vt:lpstr>第一部分</vt:lpstr>
      <vt:lpstr>刘国钧故居总图</vt:lpstr>
      <vt:lpstr>PowerPoint 演示文稿</vt:lpstr>
      <vt:lpstr>第二部分</vt:lpstr>
      <vt:lpstr>刘国钧故居修缮方案说明</vt:lpstr>
      <vt:lpstr>PowerPoint 演示文稿</vt:lpstr>
      <vt:lpstr>PowerPoint 演示文稿</vt:lpstr>
      <vt:lpstr>PowerPoint 演示文稿</vt:lpstr>
      <vt:lpstr>PowerPoint 演示文稿</vt:lpstr>
      <vt:lpstr>PowerPoint 演示文稿</vt:lpstr>
      <vt:lpstr>PowerPoint 演示文稿</vt:lpstr>
      <vt:lpstr>第三部分</vt:lpstr>
      <vt:lpstr>刘国钧故居项目位置</vt:lpstr>
      <vt:lpstr>刘国钧故居平面布局及面积参数</vt:lpstr>
      <vt:lpstr>业态规划方案一:精品民宿</vt:lpstr>
      <vt:lpstr>PowerPoint 演示文稿</vt:lpstr>
      <vt:lpstr>业态规划方案二:众创空间</vt:lpstr>
      <vt:lpstr>业态规划方案三:非遗、博物馆、红色主题</vt:lpstr>
      <vt:lpstr>第四部分</vt:lpstr>
      <vt:lpstr>PowerPoint 演示文稿</vt:lpstr>
      <vt:lpstr>PowerPoint 演示文稿</vt:lpstr>
      <vt:lpstr>第五部分</vt:lpstr>
      <vt:lpstr>刘国钧故居修缮拟工作计划：</vt:lpstr>
      <vt:lpstr>刘国钧故居项目前期设计、招标及建设时序计划</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刘国钧故居保护修缮方案 </dc:title>
  <dc:creator/>
  <cp:lastModifiedBy>Admin</cp:lastModifiedBy>
  <cp:revision>25</cp:revision>
  <dcterms:created xsi:type="dcterms:W3CDTF">2023-02-22T09:26:00Z</dcterms:created>
  <dcterms:modified xsi:type="dcterms:W3CDTF">2023-02-27T02:16:11Z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2014-08-28T00:00:00Z</vt:filetime>
  </property>
  <property fmtid="{D5CDD505-2E9C-101B-9397-08002B2CF9AE}" pid="3" name="Creator">
    <vt:lpwstr>Adobe InDesign CS6 (Windows)</vt:lpwstr>
  </property>
  <property fmtid="{D5CDD505-2E9C-101B-9397-08002B2CF9AE}" pid="4" name="LastSaved">
    <vt:filetime>2023-02-22T00:00:00Z</vt:filetime>
  </property>
  <property fmtid="{D5CDD505-2E9C-101B-9397-08002B2CF9AE}" pid="5" name="KSOProductBuildVer">
    <vt:lpwstr>2052-11.1.0.10168</vt:lpwstr>
  </property>
</Properties>
</file>